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332" r:id="rId4"/>
    <p:sldId id="258" r:id="rId5"/>
    <p:sldId id="345" r:id="rId6"/>
    <p:sldId id="347" r:id="rId7"/>
    <p:sldId id="331" r:id="rId8"/>
    <p:sldId id="297" r:id="rId9"/>
    <p:sldId id="314" r:id="rId10"/>
    <p:sldId id="295" r:id="rId11"/>
    <p:sldId id="266" r:id="rId12"/>
    <p:sldId id="333" r:id="rId13"/>
    <p:sldId id="296" r:id="rId14"/>
    <p:sldId id="330" r:id="rId15"/>
    <p:sldId id="328" r:id="rId16"/>
    <p:sldId id="287" r:id="rId17"/>
    <p:sldId id="329" r:id="rId18"/>
    <p:sldId id="326" r:id="rId19"/>
    <p:sldId id="348" r:id="rId20"/>
    <p:sldId id="285" r:id="rId21"/>
    <p:sldId id="298" r:id="rId22"/>
    <p:sldId id="315" r:id="rId23"/>
    <p:sldId id="316" r:id="rId24"/>
    <p:sldId id="274" r:id="rId25"/>
    <p:sldId id="335" r:id="rId26"/>
    <p:sldId id="342" r:id="rId27"/>
    <p:sldId id="338" r:id="rId28"/>
    <p:sldId id="341" r:id="rId29"/>
    <p:sldId id="340" r:id="rId30"/>
    <p:sldId id="339" r:id="rId31"/>
    <p:sldId id="325" r:id="rId32"/>
    <p:sldId id="320" r:id="rId33"/>
    <p:sldId id="349" r:id="rId34"/>
    <p:sldId id="351" r:id="rId35"/>
    <p:sldId id="275" r:id="rId36"/>
    <p:sldId id="265" r:id="rId37"/>
    <p:sldId id="350" r:id="rId38"/>
    <p:sldId id="343" r:id="rId39"/>
    <p:sldId id="323" r:id="rId40"/>
    <p:sldId id="322" r:id="rId41"/>
    <p:sldId id="28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87262" autoAdjust="0"/>
  </p:normalViewPr>
  <p:slideViewPr>
    <p:cSldViewPr>
      <p:cViewPr>
        <p:scale>
          <a:sx n="100" d="100"/>
          <a:sy n="100" d="100"/>
        </p:scale>
        <p:origin x="-122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C373E-6CD8-4AC2-9F7A-6EFB00B34BB6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915E4-AEE0-481D-82EE-8418DA676D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915E4-AEE0-481D-82EE-8418DA676D0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501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915E4-AEE0-481D-82EE-8418DA676D0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915E4-AEE0-481D-82EE-8418DA676D09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E8F964-C357-44A1-83F2-1FD65E3F9D6C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AD5E540-CCC4-4904-BDDA-52C9F28DB831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8465B8-6659-49E4-9434-AA89A2356E3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smp_perm" TargetMode="External"/><Relationship Id="rId5" Type="http://schemas.openxmlformats.org/officeDocument/2006/relationships/hyperlink" Target="https://vk.com/profobr59" TargetMode="External"/><Relationship Id="rId4" Type="http://schemas.openxmlformats.org/officeDocument/2006/relationships/hyperlink" Target="https://www.eseur.ru/permsk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3386160"/>
          </a:xfrm>
        </p:spPr>
        <p:txBody>
          <a:bodyPr>
            <a:normAutofit/>
          </a:bodyPr>
          <a:lstStyle/>
          <a:p>
            <a:r>
              <a:rPr lang="ru-RU" b="1" dirty="0"/>
              <a:t>ПУБЛИЧНЫЙ  ОТЧЕТ</a:t>
            </a:r>
            <a:br>
              <a:rPr lang="ru-RU" b="1" dirty="0"/>
            </a:b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Об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итогах работы  профсоюзного сообщества работников образования </a:t>
            </a:r>
            <a:r>
              <a:rPr lang="ru-RU" sz="2000" b="1" dirty="0" err="1">
                <a:solidFill>
                  <a:schemeClr val="tx1">
                    <a:lumMod val="95000"/>
                  </a:schemeClr>
                </a:solidFill>
              </a:rPr>
              <a:t>Кишертского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 муниципального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округа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за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2022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</a:rPr>
              <a:t>год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b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</a:rPr>
              <a:t> Год   Корпоративной  культуры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5286388"/>
            <a:ext cx="5500726" cy="1428760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/>
              <a:t>Председатель </a:t>
            </a:r>
            <a:r>
              <a:rPr lang="ru-RU" sz="2000" b="1" dirty="0" err="1"/>
              <a:t>Кишертской</a:t>
            </a:r>
            <a:r>
              <a:rPr lang="ru-RU" sz="2000" b="1" dirty="0"/>
              <a:t> </a:t>
            </a:r>
            <a:r>
              <a:rPr lang="ru-RU" sz="2000" b="1" dirty="0" smtClean="0"/>
              <a:t>территориальной </a:t>
            </a:r>
            <a:r>
              <a:rPr lang="ru-RU" sz="2000" b="1" dirty="0"/>
              <a:t>организации </a:t>
            </a:r>
            <a:r>
              <a:rPr lang="ru-RU" sz="2000" b="1" dirty="0" smtClean="0"/>
              <a:t>Профессионального союза работников </a:t>
            </a:r>
            <a:r>
              <a:rPr lang="ru-RU" sz="2000" b="1" dirty="0"/>
              <a:t>народного образования  и науки </a:t>
            </a:r>
            <a:r>
              <a:rPr lang="ru-RU" sz="2000" b="1" dirty="0" smtClean="0"/>
              <a:t>Российской Федерации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– Т.Н.Ермакова </a:t>
            </a:r>
            <a:endParaRPr lang="ru-RU" sz="2000" dirty="0"/>
          </a:p>
        </p:txBody>
      </p:sp>
      <p:pic>
        <p:nvPicPr>
          <p:cNvPr id="5" name="Рисунок 4" descr="E:\Users\ПК\Desktop\профсоюз\IMG_03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714752"/>
            <a:ext cx="2190750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Награждение по итогам фестиваля Спорта 2021 года ( март,2022г.)</a:t>
            </a:r>
            <a:endParaRPr lang="ru-RU" sz="3200" dirty="0"/>
          </a:p>
        </p:txBody>
      </p:sp>
      <p:pic>
        <p:nvPicPr>
          <p:cNvPr id="1026" name="Picture 2" descr="C:\Users\Ермаковы\Desktop\публичный отчет 2022г\0-02-05-cf2efee55836db2cc57a2fab1648bbf321b9deb63bbc79c4dff0b31785820531_3afac2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556" t="10417" r="11110" b="16666"/>
          <a:stretch>
            <a:fillRect/>
          </a:stretch>
        </p:blipFill>
        <p:spPr bwMode="auto">
          <a:xfrm>
            <a:off x="71406" y="1071546"/>
            <a:ext cx="2500330" cy="29289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43306" y="1428736"/>
            <a:ext cx="3143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1157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1428736"/>
            <a:ext cx="3857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30" name="Picture 6" descr="C:\Users\Ермаковы\Desktop\0-02-05-c11cef736c59160ce69b8ed6d76d0cfbbef9f166f2a8cbb1dae23b65b3b371ce_da02ef6.jpg"/>
          <p:cNvPicPr>
            <a:picLocks noChangeAspect="1" noChangeArrowheads="1"/>
          </p:cNvPicPr>
          <p:nvPr/>
        </p:nvPicPr>
        <p:blipFill>
          <a:blip r:embed="rId4" cstate="print"/>
          <a:srcRect l="18519" t="3448" r="7406" b="3448"/>
          <a:stretch>
            <a:fillRect/>
          </a:stretch>
        </p:blipFill>
        <p:spPr bwMode="auto">
          <a:xfrm>
            <a:off x="7358082" y="1643050"/>
            <a:ext cx="1643074" cy="221457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428992" y="1142984"/>
            <a:ext cx="40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 smtClean="0"/>
              <a:t>место МБОУ «</a:t>
            </a:r>
            <a:r>
              <a:rPr lang="ru-RU" dirty="0" err="1" smtClean="0"/>
              <a:t>Кишертская</a:t>
            </a:r>
            <a:r>
              <a:rPr lang="ru-RU" dirty="0" smtClean="0"/>
              <a:t> СОШ имени </a:t>
            </a:r>
            <a:r>
              <a:rPr lang="ru-RU" dirty="0" err="1" smtClean="0"/>
              <a:t>Л.П.Дробышевского</a:t>
            </a:r>
            <a:endParaRPr lang="ru-RU" dirty="0" smtClean="0"/>
          </a:p>
          <a:p>
            <a:r>
              <a:rPr lang="ru-RU" dirty="0" smtClean="0"/>
              <a:t>Главный приз  получает профсоюзная организация школы</a:t>
            </a:r>
            <a:endParaRPr lang="ru-RU" dirty="0"/>
          </a:p>
        </p:txBody>
      </p:sp>
      <p:pic>
        <p:nvPicPr>
          <p:cNvPr id="15" name="Picture 7" descr="C:\Users\Ермаковы\Desktop\публичный отчет 2022г\0-02-05-3342e742ebed3e13b525f76bd57a37bb4e8d9b1096e6e4e026698a7c74c36e3d_fbd73fa7.jpg"/>
          <p:cNvPicPr>
            <a:picLocks noChangeAspect="1" noChangeArrowheads="1"/>
          </p:cNvPicPr>
          <p:nvPr/>
        </p:nvPicPr>
        <p:blipFill>
          <a:blip r:embed="rId5" cstate="print"/>
          <a:srcRect l="-9756" t="12005" r="14634" b="17682"/>
          <a:stretch>
            <a:fillRect/>
          </a:stretch>
        </p:blipFill>
        <p:spPr bwMode="auto">
          <a:xfrm>
            <a:off x="3071802" y="2500306"/>
            <a:ext cx="3143272" cy="328614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411539" y="3244334"/>
            <a:ext cx="320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786578" y="3786190"/>
            <a:ext cx="21431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II </a:t>
            </a:r>
            <a:r>
              <a:rPr lang="ru-RU" dirty="0" smtClean="0"/>
              <a:t> - место присвоено профсоюзной организации МКОУ «Посадская ОШИ для обучающихся с ОВЗ»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4572008"/>
            <a:ext cx="328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III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  <a:r>
              <a:rPr lang="ru-RU" dirty="0" smtClean="0"/>
              <a:t>место Посадская СОШ – филиал «</a:t>
            </a:r>
            <a:r>
              <a:rPr lang="ru-RU" dirty="0" err="1" smtClean="0"/>
              <a:t>Кишертской</a:t>
            </a:r>
            <a:r>
              <a:rPr lang="ru-RU" dirty="0" smtClean="0"/>
              <a:t> СОШ имени </a:t>
            </a:r>
            <a:r>
              <a:rPr lang="ru-RU" dirty="0" err="1" smtClean="0"/>
              <a:t>Л.П.Дробышевского</a:t>
            </a:r>
            <a:r>
              <a:rPr lang="ru-RU" dirty="0" smtClean="0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85776"/>
            <a:ext cx="82296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Фестиваль спорта как одно из направлений </a:t>
            </a:r>
            <a:r>
              <a:rPr lang="ru-RU" sz="3600" dirty="0" err="1" smtClean="0"/>
              <a:t>здоровьесбережения</a:t>
            </a:r>
            <a:r>
              <a:rPr lang="ru-RU" sz="3600" dirty="0" smtClean="0"/>
              <a:t> работников</a:t>
            </a:r>
            <a:endParaRPr lang="ru-RU" sz="36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42844" y="1214424"/>
          <a:ext cx="8858312" cy="4659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/>
                <a:gridCol w="1214446"/>
                <a:gridCol w="1071570"/>
                <a:gridCol w="1143008"/>
                <a:gridCol w="1000132"/>
                <a:gridCol w="1000132"/>
                <a:gridCol w="1107289"/>
                <a:gridCol w="1107289"/>
              </a:tblGrid>
              <a:tr h="945815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Наиме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  <a:p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нование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ОО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Лыжная</a:t>
                      </a:r>
                    </a:p>
                    <a:p>
                      <a:r>
                        <a:rPr lang="ru-RU" sz="1600" dirty="0" smtClean="0"/>
                        <a:t>эстафета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Туристи-ческий</a:t>
                      </a:r>
                      <a:endParaRPr lang="ru-RU" sz="1600" dirty="0" smtClean="0"/>
                    </a:p>
                    <a:p>
                      <a:r>
                        <a:rPr lang="ru-RU" sz="1600" dirty="0" smtClean="0"/>
                        <a:t>слет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Интел-</a:t>
                      </a:r>
                    </a:p>
                    <a:p>
                      <a:r>
                        <a:rPr lang="ru-RU" sz="1600" dirty="0" err="1" smtClean="0"/>
                        <a:t>лектуальная</a:t>
                      </a:r>
                      <a:r>
                        <a:rPr lang="ru-RU" sz="1600" dirty="0" smtClean="0"/>
                        <a:t> игра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Волей-бол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Шахма-ты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Теннис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Место</a:t>
                      </a:r>
                      <a:endParaRPr lang="ru-RU" sz="1600" dirty="0"/>
                    </a:p>
                  </a:txBody>
                  <a:tcPr/>
                </a:tc>
              </a:tr>
              <a:tr h="595513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Кишертская</a:t>
                      </a:r>
                      <a:r>
                        <a:rPr lang="ru-RU" sz="1400" dirty="0" smtClean="0"/>
                        <a:t> СОШ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8407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Посадская СОШ (филиал)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</a:tr>
              <a:tr h="59551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Посадская ОШИ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  <a:tr h="84072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Осинцев-ская</a:t>
                      </a:r>
                      <a:r>
                        <a:rPr lang="ru-RU" sz="1400" dirty="0" smtClean="0"/>
                        <a:t> СОШ</a:t>
                      </a:r>
                    </a:p>
                    <a:p>
                      <a:r>
                        <a:rPr lang="ru-RU" sz="1400" dirty="0" smtClean="0"/>
                        <a:t>(филиал)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</a:tr>
              <a:tr h="84072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Шумков-ская</a:t>
                      </a:r>
                      <a:r>
                        <a:rPr lang="ru-RU" sz="1400" dirty="0" smtClean="0"/>
                        <a:t> ООШ</a:t>
                      </a:r>
                    </a:p>
                    <a:p>
                      <a:r>
                        <a:rPr lang="ru-RU" sz="1400" dirty="0" smtClean="0"/>
                        <a:t>(филиал)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участие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5786" y="57148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57826"/>
            <a:ext cx="8229600" cy="128588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Награждение по итогам фестиваля спорта 2022 года</a:t>
            </a:r>
            <a:endParaRPr lang="ru-RU" sz="3600" dirty="0"/>
          </a:p>
        </p:txBody>
      </p:sp>
      <p:pic>
        <p:nvPicPr>
          <p:cNvPr id="4" name="Содержимое 3" descr="C:\Мои документы\Картинки\логтип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635924" cy="7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142852"/>
            <a:ext cx="8215370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КИШЕРТСКАЯ ТЕРРИТОРИАЛЬНАЯ  ОРГАНИЗАЦИЯ ПРОФЕССИОНАЛЬНОГО  СОЮЗА работников народного образования и науки РФ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2800" b="1" dirty="0" smtClean="0"/>
              <a:t>С  Е  Р  Т  И  Ф  И  К  А  Т</a:t>
            </a:r>
          </a:p>
          <a:p>
            <a:r>
              <a:rPr lang="ru-RU" sz="2800" b="1" dirty="0" smtClean="0"/>
              <a:t>    по итогам «Фестиваля спорта  2022 года</a:t>
            </a:r>
          </a:p>
          <a:p>
            <a:pPr algn="ctr"/>
            <a:r>
              <a:rPr lang="ru-RU" sz="2800" dirty="0" smtClean="0"/>
              <a:t>Обладателю сертификата выдаются средства для приобретения спортивного инвентаря, организации отдыха членов профсоюза.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1 место  - 10 000 рублей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2 место  -  7000  рублей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3 место  -  5000  рублей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за  участие  -  1500 рублей</a:t>
            </a:r>
          </a:p>
          <a:p>
            <a:r>
              <a:rPr lang="ru-RU" sz="2800" dirty="0" smtClean="0"/>
              <a:t> 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endParaRPr lang="ru-RU" sz="28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582594"/>
          </a:xfrm>
        </p:spPr>
        <p:txBody>
          <a:bodyPr>
            <a:noAutofit/>
          </a:bodyPr>
          <a:lstStyle/>
          <a:p>
            <a:r>
              <a:rPr lang="ru-RU" sz="4000" dirty="0" smtClean="0"/>
              <a:t>Фестиваль спорта </a:t>
            </a:r>
            <a:endParaRPr lang="ru-RU" sz="4000" dirty="0"/>
          </a:p>
        </p:txBody>
      </p:sp>
      <p:pic>
        <p:nvPicPr>
          <p:cNvPr id="1026" name="Picture 2" descr="C:\Users\Ермаковы\Desktop\фото 18-21\IMG_20180629_140743_resized_20180826_101439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4500594" cy="282893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072066" y="714356"/>
            <a:ext cx="3500462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Туристический слет. </a:t>
            </a:r>
          </a:p>
          <a:p>
            <a:pPr algn="ctr"/>
            <a:r>
              <a:rPr lang="ru-RU" sz="2800" dirty="0" smtClean="0"/>
              <a:t>Урочище «</a:t>
            </a:r>
            <a:r>
              <a:rPr lang="ru-RU" sz="2800" dirty="0" err="1" smtClean="0"/>
              <a:t>Лобач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3857628"/>
            <a:ext cx="2786082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/>
          </a:p>
          <a:p>
            <a:pPr algn="ctr"/>
            <a:endParaRPr lang="ru-RU" sz="2000" dirty="0" smtClean="0"/>
          </a:p>
          <a:p>
            <a:pPr algn="ctr"/>
            <a:endParaRPr lang="ru-RU" sz="3600" dirty="0"/>
          </a:p>
        </p:txBody>
      </p:sp>
      <p:pic>
        <p:nvPicPr>
          <p:cNvPr id="1027" name="Picture 3" descr="C:\Users\Ермаковы\Desktop\фото 18-21\IMG_20180629_133157_resized_20180826_101440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142690"/>
            <a:ext cx="5214942" cy="3358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>      Лыжная      эстафета</a:t>
            </a:r>
            <a:endParaRPr lang="ru-RU" dirty="0"/>
          </a:p>
        </p:txBody>
      </p:sp>
      <p:pic>
        <p:nvPicPr>
          <p:cNvPr id="4" name="Picture 2" descr="C:\Users\Ермаковы\Desktop\публичный отчет 2022г\0-02-05-8967b01e2939018145696ed09dfa451d2c4736dfb4b0fe5fdff868ceae4a678e_c9bc6f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571612"/>
            <a:ext cx="3292078" cy="4389437"/>
          </a:xfrm>
          <a:prstGeom prst="rect">
            <a:avLst/>
          </a:prstGeom>
          <a:noFill/>
        </p:spPr>
      </p:pic>
      <p:pic>
        <p:nvPicPr>
          <p:cNvPr id="2050" name="Picture 2" descr="C:\Users\Ермаковы\Desktop\публичный отчет 2022г\0-02-05-4be9b3014b724e36a6f4d6d2255ecf598e06e2863e81171ee47e1086fee9eb03_6561f75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500174"/>
            <a:ext cx="450059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Интеллектуальный конкурс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27 мая 2022 прошел интеллектуальный конкурс в рамках Фестиваля спорта среди первичных профсоюзных организаций работников образования школ </a:t>
            </a:r>
            <a:r>
              <a:rPr lang="ru-RU" dirty="0" err="1" smtClean="0"/>
              <a:t>Кишертского</a:t>
            </a:r>
            <a:r>
              <a:rPr lang="ru-RU" dirty="0" smtClean="0"/>
              <a:t> округа. Гостей радушно встретил коллектив </a:t>
            </a:r>
            <a:r>
              <a:rPr lang="ru-RU" dirty="0" err="1" smtClean="0"/>
              <a:t>Осинцевской</a:t>
            </a:r>
            <a:r>
              <a:rPr lang="ru-RU" dirty="0" smtClean="0"/>
              <a:t> школы во главе с Лебедевой Л.Ю.  В зале звучала музыка. Учителя  радовались встрече.</a:t>
            </a:r>
          </a:p>
          <a:p>
            <a:r>
              <a:rPr lang="ru-RU" dirty="0" smtClean="0"/>
              <a:t>По итогам игры переходящий приз </a:t>
            </a:r>
            <a:r>
              <a:rPr lang="ru-RU" sz="4000" dirty="0" smtClean="0">
                <a:solidFill>
                  <a:srgbClr val="00B0F0"/>
                </a:solidFill>
              </a:rPr>
              <a:t>«Мудрая сова» </a:t>
            </a:r>
            <a:r>
              <a:rPr lang="ru-RU" dirty="0" smtClean="0"/>
              <a:t>отправился в </a:t>
            </a:r>
            <a:r>
              <a:rPr lang="ru-RU" dirty="0" err="1" smtClean="0"/>
              <a:t>Кишертскую</a:t>
            </a:r>
            <a:r>
              <a:rPr lang="ru-RU" dirty="0" smtClean="0"/>
              <a:t> школу. 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Не так важно кто победил, важно что ты участвовал!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Интеллектуальная игра- </a:t>
            </a:r>
            <a:r>
              <a:rPr lang="ru-RU" sz="3600" dirty="0" err="1" smtClean="0"/>
              <a:t>Осинцевская</a:t>
            </a:r>
            <a:r>
              <a:rPr lang="ru-RU" sz="3600" dirty="0" smtClean="0"/>
              <a:t> СОШ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857232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Участники; </a:t>
            </a:r>
            <a:r>
              <a:rPr lang="ru-RU" sz="2000" dirty="0" err="1" smtClean="0"/>
              <a:t>Кишертская</a:t>
            </a:r>
            <a:r>
              <a:rPr lang="ru-RU" sz="2000" dirty="0" smtClean="0"/>
              <a:t>   СОШ, Посадская СОШ, Посадская ОШИ, </a:t>
            </a:r>
            <a:r>
              <a:rPr lang="ru-RU" sz="2000" dirty="0" err="1" smtClean="0"/>
              <a:t>Осинцевская</a:t>
            </a:r>
            <a:r>
              <a:rPr lang="ru-RU" sz="2000" dirty="0" smtClean="0"/>
              <a:t> СОШ</a:t>
            </a:r>
            <a:endParaRPr lang="ru-RU" sz="2000" dirty="0"/>
          </a:p>
        </p:txBody>
      </p:sp>
      <p:pic>
        <p:nvPicPr>
          <p:cNvPr id="2051" name="Picture 3" descr="H:\LxBuUu6mL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214422"/>
            <a:ext cx="4357718" cy="3071834"/>
          </a:xfrm>
          <a:prstGeom prst="rect">
            <a:avLst/>
          </a:prstGeom>
          <a:noFill/>
        </p:spPr>
      </p:pic>
      <p:pic>
        <p:nvPicPr>
          <p:cNvPr id="2052" name="Picture 4" descr="H:\t3pZWqWefT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071677"/>
            <a:ext cx="4584368" cy="3929091"/>
          </a:xfrm>
          <a:prstGeom prst="rect">
            <a:avLst/>
          </a:prstGeom>
          <a:noFill/>
        </p:spPr>
      </p:pic>
      <p:pic>
        <p:nvPicPr>
          <p:cNvPr id="2053" name="Picture 5" descr="H:\sqvDG8KT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571876"/>
            <a:ext cx="3643338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214291"/>
            <a:ext cx="457203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714620"/>
            <a:ext cx="6000760" cy="414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35771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Волейбол  -  </a:t>
            </a:r>
            <a:r>
              <a:rPr lang="ru-RU" dirty="0" err="1" smtClean="0"/>
              <a:t>Кишертская</a:t>
            </a:r>
            <a:r>
              <a:rPr lang="ru-RU" dirty="0" smtClean="0"/>
              <a:t> СОШ</a:t>
            </a:r>
            <a:endParaRPr lang="ru-RU" dirty="0"/>
          </a:p>
        </p:txBody>
      </p:sp>
      <p:pic>
        <p:nvPicPr>
          <p:cNvPr id="4" name="Picture 4" descr="H:\GpPYZhNAsy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387812">
            <a:off x="285720" y="928670"/>
            <a:ext cx="3714776" cy="2143140"/>
          </a:xfrm>
          <a:prstGeom prst="rect">
            <a:avLst/>
          </a:prstGeom>
          <a:noFill/>
        </p:spPr>
      </p:pic>
      <p:pic>
        <p:nvPicPr>
          <p:cNvPr id="1026" name="Picture 2" descr="H:\BvKt89WoV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928670"/>
            <a:ext cx="4643470" cy="37515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000372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Постоянные участники волейбольных соревнований</a:t>
            </a:r>
            <a:endParaRPr lang="ru-RU" dirty="0"/>
          </a:p>
        </p:txBody>
      </p:sp>
      <p:pic>
        <p:nvPicPr>
          <p:cNvPr id="1027" name="Picture 3" descr="H:\EutZ0rOOSu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9321" y="3643314"/>
            <a:ext cx="2902745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Теннис</a:t>
            </a:r>
            <a:endParaRPr lang="ru-RU" dirty="0"/>
          </a:p>
        </p:txBody>
      </p:sp>
      <p:pic>
        <p:nvPicPr>
          <p:cNvPr id="4" name="Содержимое 3" descr="C:\Users\31E6~1\AppData\Local\Temp\Rar$DI01.199\wsxd8NhPR8I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521497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31E6~1\AppData\Local\Temp\Rar$DI00.634\ZbPaV36C-7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357430"/>
            <a:ext cx="3786182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В год корпоративной культуры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607220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условиях </a:t>
            </a:r>
            <a:r>
              <a:rPr lang="ru-RU" dirty="0" err="1" smtClean="0"/>
              <a:t>посковидного</a:t>
            </a:r>
            <a:r>
              <a:rPr lang="ru-RU" dirty="0" smtClean="0"/>
              <a:t> периода направляли усилия на мотивационную работу по укреплению профсоюзного сообщества;</a:t>
            </a:r>
          </a:p>
          <a:p>
            <a:r>
              <a:rPr lang="ru-RU" dirty="0" smtClean="0"/>
              <a:t>В целях доступности информации для первичных профсоюзных организаций и профгрупп выстраивали  информационную работу через использование традиционных инструментов, встреч с коллективами, руководителями ОО;</a:t>
            </a:r>
          </a:p>
          <a:p>
            <a:r>
              <a:rPr lang="ru-RU" dirty="0" smtClean="0"/>
              <a:t>Обращали внимание на повышение уровня узнаваемости организации в гражданском обществе, в работе с органами власти и руководителями образовательных организаций. </a:t>
            </a:r>
          </a:p>
          <a:p>
            <a:r>
              <a:rPr lang="ru-RU" dirty="0" smtClean="0"/>
              <a:t> Через участие в Фестивале спорта, в работе ассоциации «Согласие»  содействовали повышению заинтересованности, компетентности и обновлению корпоративных ценностей, форм сотрудничества между членами профсоюзных организаций.</a:t>
            </a:r>
          </a:p>
          <a:p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000132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Наши активные участники                     мероприятий</a:t>
            </a:r>
            <a:endParaRPr lang="ru-RU" sz="4000" dirty="0"/>
          </a:p>
        </p:txBody>
      </p:sp>
      <p:pic>
        <p:nvPicPr>
          <p:cNvPr id="1026" name="Picture 2" descr="C:\Users\Ермаковы\Desktop\фото 18-21\DSCN2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00264" cy="3066582"/>
          </a:xfrm>
          <a:prstGeom prst="rect">
            <a:avLst/>
          </a:prstGeom>
          <a:noFill/>
        </p:spPr>
      </p:pic>
      <p:pic>
        <p:nvPicPr>
          <p:cNvPr id="1028" name="Picture 4" descr="C:\Users\Ермаковы\Desktop\фото 18-21\DSCN2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071546"/>
            <a:ext cx="2643206" cy="3214710"/>
          </a:xfrm>
          <a:prstGeom prst="rect">
            <a:avLst/>
          </a:prstGeom>
          <a:noFill/>
        </p:spPr>
      </p:pic>
      <p:pic>
        <p:nvPicPr>
          <p:cNvPr id="1029" name="Picture 5" descr="C:\Users\Ермаковы\Desktop\фото 18-21\DSCN3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286124"/>
            <a:ext cx="4143404" cy="3571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1" descr="C:\Users\Ермаковы\Desktop\публичный отчет 2021 г\IMG-947f04106db3f132e9c4079e9ac46c13-V.jpg"/>
          <p:cNvPicPr>
            <a:picLocks noChangeAspect="1" noChangeArrowheads="1"/>
          </p:cNvPicPr>
          <p:nvPr/>
        </p:nvPicPr>
        <p:blipFill>
          <a:blip r:embed="rId5"/>
          <a:srcRect t="10870" r="13043"/>
          <a:stretch>
            <a:fillRect/>
          </a:stretch>
        </p:blipFill>
        <p:spPr bwMode="auto">
          <a:xfrm>
            <a:off x="5929322" y="4000504"/>
            <a:ext cx="3143272" cy="292893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714356"/>
            <a:ext cx="2928957" cy="289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Наши активные   </a:t>
            </a:r>
            <a:r>
              <a:rPr lang="ru-RU" sz="3200" dirty="0" smtClean="0">
                <a:solidFill>
                  <a:schemeClr val="tx1"/>
                </a:solidFill>
              </a:rPr>
              <a:t>участники</a:t>
            </a:r>
            <a:r>
              <a:rPr lang="ru-RU" sz="3200" dirty="0" smtClean="0"/>
              <a:t>   мероприятий</a:t>
            </a:r>
            <a:endParaRPr lang="ru-RU" sz="3200" dirty="0"/>
          </a:p>
        </p:txBody>
      </p:sp>
      <p:pic>
        <p:nvPicPr>
          <p:cNvPr id="4" name="Picture 4" descr="C:\Users\Ермаковы\Desktop\публичный отчет 2021 г\16198347546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3629025" cy="3810000"/>
          </a:xfrm>
          <a:prstGeom prst="rect">
            <a:avLst/>
          </a:prstGeom>
          <a:noFill/>
        </p:spPr>
      </p:pic>
      <p:pic>
        <p:nvPicPr>
          <p:cNvPr id="1026" name="Picture 2" descr="C:\Users\Ермаковы\Desktop\IMG-4a3c458860928a03b66cef210c5ca456-V (1).jpg"/>
          <p:cNvPicPr>
            <a:picLocks noChangeAspect="1" noChangeArrowheads="1"/>
          </p:cNvPicPr>
          <p:nvPr/>
        </p:nvPicPr>
        <p:blipFill>
          <a:blip r:embed="rId3"/>
          <a:srcRect l="10959" t="24268" r="4112"/>
          <a:stretch>
            <a:fillRect/>
          </a:stretch>
        </p:blipFill>
        <p:spPr bwMode="auto">
          <a:xfrm>
            <a:off x="4214810" y="2000240"/>
            <a:ext cx="4429156" cy="3344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28596" y="-785841"/>
            <a:ext cx="8258204" cy="597224"/>
          </a:xfrm>
        </p:spPr>
        <p:txBody>
          <a:bodyPr>
            <a:normAutofit/>
          </a:bodyPr>
          <a:lstStyle/>
          <a:p>
            <a:pPr algn="ctr"/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50083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Основные направления социального партнерства: руководителей ОО  -  профсоюза по направлению деятельности  </a:t>
            </a:r>
            <a:r>
              <a:rPr lang="ru-RU" sz="2800" b="1" dirty="0" smtClean="0"/>
              <a:t>«</a:t>
            </a:r>
            <a:r>
              <a:rPr lang="ru-RU" sz="2800" b="1" dirty="0" err="1" smtClean="0"/>
              <a:t>Здоровьесбережение</a:t>
            </a:r>
            <a:r>
              <a:rPr lang="ru-RU" sz="2800" b="1" dirty="0" smtClean="0"/>
              <a:t> - каждому»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 smtClean="0"/>
          </a:p>
          <a:p>
            <a:r>
              <a:rPr lang="ru-RU" dirty="0" smtClean="0"/>
              <a:t>Создание условий для физического, психологического и социального благополучия сотрудников в режиме рабочего дня и отдыха.</a:t>
            </a:r>
          </a:p>
          <a:p>
            <a:r>
              <a:rPr lang="ru-RU" dirty="0" smtClean="0"/>
              <a:t>3.Осуществление образовательной и просветительской деятельности, имеющей целью формирование мотивации здоровья и поведенческих навыков ЗОЖ среди сотрудников.</a:t>
            </a:r>
          </a:p>
          <a:p>
            <a:r>
              <a:rPr lang="ru-RU" dirty="0" smtClean="0"/>
              <a:t>4.Содействие формированию ответственного отношения к своему здоровью на рабочем месте.</a:t>
            </a:r>
          </a:p>
          <a:p>
            <a:r>
              <a:rPr lang="ru-RU" dirty="0" smtClean="0"/>
              <a:t>5. Формирование потребности самооценки уровня собственного здоровья.</a:t>
            </a:r>
          </a:p>
          <a:p>
            <a:r>
              <a:rPr lang="ru-RU" dirty="0" smtClean="0"/>
              <a:t>6. Обеспечение санитарно-гигиенических условий работы, соблюдение правил ТБ, осуществление необходимых мер по охране здоровья и жизни работников, предусмотренных коллективным договором.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801072" cy="664371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/>
              <a:t>праздник Весны, Труда и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i="1" dirty="0" smtClean="0"/>
              <a:t>Великой Победы!</a:t>
            </a:r>
            <a:endParaRPr lang="ru-RU" sz="4000" dirty="0"/>
          </a:p>
        </p:txBody>
      </p:sp>
      <p:pic>
        <p:nvPicPr>
          <p:cNvPr id="4" name="Picture 2" descr="C:\Users\Ермаковы\Desktop\поздравления\знак маевка 1 ма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214950"/>
            <a:ext cx="1500166" cy="1643050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 Высланы поздравления от Комитета профсоюза в ОО организации,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членам ассоциации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Согласие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опубликовано поздравление в местной газете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Сылвенские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зори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 smtClean="0"/>
              <a:t> Записано поздравление от имени Координационного Совета организаций профсоюза </a:t>
            </a:r>
            <a:r>
              <a:rPr lang="ru-RU" sz="2000" dirty="0" err="1" smtClean="0"/>
              <a:t>Кишертского</a:t>
            </a:r>
            <a:r>
              <a:rPr lang="ru-RU" sz="2000" dirty="0" smtClean="0"/>
              <a:t> округа.</a:t>
            </a: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3.</a:t>
            </a:r>
            <a:r>
              <a:rPr lang="ru-RU" sz="2000" dirty="0" smtClean="0"/>
              <a:t>  Приняли участие в соревнованиях ветеранов труда, организованное окружным советом ветеранов – 29.04.2022г. в с.Усть-Кишерть ( 7 человек- педагогов пенсионеров);</a:t>
            </a:r>
          </a:p>
          <a:p>
            <a:r>
              <a:rPr lang="ru-RU" sz="2000" dirty="0" smtClean="0"/>
              <a:t>4.  Провели традиционный весенний сплав по одной из рек Башкирии – 21 человек ( 30.04.- 03.05.)</a:t>
            </a:r>
          </a:p>
          <a:p>
            <a:r>
              <a:rPr lang="ru-RU" sz="2000" dirty="0" smtClean="0"/>
              <a:t>5.  Выслали резолюцию ФНПР в школы округа для участия в голосовании.</a:t>
            </a:r>
          </a:p>
          <a:p>
            <a:r>
              <a:rPr lang="ru-RU" sz="2000" dirty="0" smtClean="0"/>
              <a:t>6.  Приняли участие в автопробеге. Присутствовали на митингах, где есть образовательные организации в  территориях по случаю </a:t>
            </a:r>
            <a:r>
              <a:rPr lang="ru-RU" sz="2000" dirty="0" err="1" smtClean="0"/>
              <a:t>первомая</a:t>
            </a:r>
            <a:r>
              <a:rPr lang="ru-RU" sz="2000" dirty="0" smtClean="0"/>
              <a:t> и Дня победы.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эмблема профсоюза (большая прозрачная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273" y="101600"/>
            <a:ext cx="1126331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1389460" y="357188"/>
            <a:ext cx="61364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i="1" dirty="0">
                <a:solidFill>
                  <a:srgbClr val="FF0000"/>
                </a:solidFill>
                <a:latin typeface="Trebuchet MS" pitchFamily="34" charset="0"/>
              </a:rPr>
              <a:t>РАЗВИВАЙСЯ С ПРОФСОЮЗОМ!</a:t>
            </a:r>
          </a:p>
        </p:txBody>
      </p:sp>
      <p:sp>
        <p:nvSpPr>
          <p:cNvPr id="7178" name="TextBox 11"/>
          <p:cNvSpPr txBox="1">
            <a:spLocks noChangeArrowheads="1"/>
          </p:cNvSpPr>
          <p:nvPr/>
        </p:nvSpPr>
        <p:spPr bwMode="auto">
          <a:xfrm>
            <a:off x="6215074" y="357166"/>
            <a:ext cx="235266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rgbClr val="FF0000"/>
                </a:solidFill>
                <a:latin typeface="Trebuchet MS" pitchFamily="34" charset="0"/>
              </a:rPr>
              <a:t>УЧИСЬ С ПРОФСОЮЗОМ!</a:t>
            </a:r>
          </a:p>
          <a:p>
            <a:endParaRPr lang="ru-RU" dirty="0"/>
          </a:p>
        </p:txBody>
      </p:sp>
      <p:pic>
        <p:nvPicPr>
          <p:cNvPr id="15362" name="Picture 2" descr="Пеликан, как символ «Учителя года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3116"/>
            <a:ext cx="1785950" cy="250033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071670" y="1571612"/>
            <a:ext cx="707233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Традиция Конкурса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года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живет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Профсоюзная организация отметила участников конкурса ценными подарками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4283" y="3244334"/>
            <a:ext cx="1285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4337" name="Picture 1" descr="C:\Users\Ермаковы\Downloads\DSCF69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929066"/>
            <a:ext cx="3731192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082102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Участницы и победительницы, члены профсоюза</a:t>
            </a:r>
            <a:br>
              <a:rPr lang="ru-RU" sz="4800" dirty="0" smtClean="0"/>
            </a:br>
            <a:r>
              <a:rPr lang="ru-RU" sz="4800" dirty="0" smtClean="0"/>
              <a:t> «Учитель года – 2022»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632459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3" y="3244334"/>
            <a:ext cx="1285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3786190"/>
            <a:ext cx="2643206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8050" y="395438"/>
            <a:ext cx="8052764" cy="1077985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537BB3-1C66-40F8-9386-A7A9A7859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641" y="1568742"/>
            <a:ext cx="3957173" cy="45034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Гордеева Любовь Анатольевна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Воспитатель МБОУ «Кишертская СОШ имени </a:t>
            </a:r>
            <a:r>
              <a:rPr lang="ru-RU" dirty="0" err="1"/>
              <a:t>Л.П.Дробышевского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/>
              <a:t>филиал </a:t>
            </a:r>
            <a:r>
              <a:rPr lang="ru-RU" dirty="0" err="1"/>
              <a:t>Шумковская</a:t>
            </a:r>
            <a:r>
              <a:rPr lang="ru-RU" dirty="0"/>
              <a:t> ООШ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14E4261-4EDD-4264-88C3-55D45A54B6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812"/>
          <a:stretch/>
        </p:blipFill>
        <p:spPr>
          <a:xfrm>
            <a:off x="610300" y="1082180"/>
            <a:ext cx="3573710" cy="5243119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D300EDA-5D46-4ABF-A5CD-460E63BA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7158" y="928670"/>
            <a:ext cx="4143404" cy="535785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35542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8050" y="395438"/>
            <a:ext cx="8052764" cy="107798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Номинация 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</a:b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«Учитель общего образования»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537BB3-1C66-40F8-9386-A7A9A7859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30" y="1652632"/>
            <a:ext cx="4062411" cy="50250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Ладейщикова Ольга Васильевна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Учитель начальных классов МБОУ «Кишертская СОШ имени </a:t>
            </a:r>
            <a:r>
              <a:rPr lang="ru-RU" dirty="0" err="1"/>
              <a:t>Л.П.Дробышевского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/>
              <a:t>филиал Посадская СОШ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25E21B6-4C1E-4022-B058-0341E7B8C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35" t="-7922" r="2835" b="34496"/>
          <a:stretch/>
        </p:blipFill>
        <p:spPr>
          <a:xfrm>
            <a:off x="500034" y="1333850"/>
            <a:ext cx="3803519" cy="4353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525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BCD89D-3F4A-4530-9747-ED6043B9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CD65B50-54AB-47C5-91F5-E1DA823ACC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136" b="28146"/>
          <a:stretch/>
        </p:blipFill>
        <p:spPr>
          <a:xfrm>
            <a:off x="428596" y="1071546"/>
            <a:ext cx="3357586" cy="5105417"/>
          </a:xfrm>
        </p:spPr>
      </p:pic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151E1C-C6B7-4C32-9B68-A8DDB480E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48" y="1920085"/>
            <a:ext cx="4500594" cy="4434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Рубцова Александра Викторовна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r>
              <a:rPr lang="ru-RU" sz="3200" dirty="0"/>
              <a:t>Педагог-психолог МБОУ </a:t>
            </a:r>
            <a:r>
              <a:rPr lang="ru-RU" sz="3200" dirty="0" smtClean="0"/>
              <a:t>«</a:t>
            </a:r>
            <a:r>
              <a:rPr lang="ru-RU" sz="3200" dirty="0" err="1" smtClean="0"/>
              <a:t>Кишертская</a:t>
            </a:r>
            <a:r>
              <a:rPr lang="ru-RU" sz="3200" dirty="0" smtClean="0"/>
              <a:t> </a:t>
            </a:r>
            <a:r>
              <a:rPr lang="ru-RU" sz="3200" dirty="0"/>
              <a:t>СОШ имени </a:t>
            </a:r>
            <a:r>
              <a:rPr lang="ru-RU" sz="3200" dirty="0" err="1"/>
              <a:t>Л.П.Дробышевского</a:t>
            </a:r>
            <a:r>
              <a:rPr lang="ru-RU" sz="3200" dirty="0"/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624734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8050" y="395438"/>
            <a:ext cx="8052764" cy="1077985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537BB3-1C66-40F8-9386-A7A9A7859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31" y="1602298"/>
            <a:ext cx="3480002" cy="46642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Шемелина Антонина Михайловна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Учитель МБОУ «Кишертская СОШ имени </a:t>
            </a:r>
            <a:r>
              <a:rPr lang="ru-RU" sz="2400" dirty="0" err="1"/>
              <a:t>Л.П.Дробышевского</a:t>
            </a:r>
            <a:r>
              <a:rPr lang="ru-RU" sz="2400" dirty="0"/>
              <a:t>»</a:t>
            </a:r>
          </a:p>
          <a:p>
            <a:pPr marL="0" indent="0">
              <a:buNone/>
            </a:pPr>
            <a:r>
              <a:rPr lang="ru-RU" dirty="0"/>
              <a:t>филиал </a:t>
            </a:r>
            <a:r>
              <a:rPr lang="ru-RU" dirty="0" err="1"/>
              <a:t>Шумковская</a:t>
            </a:r>
            <a:r>
              <a:rPr lang="ru-RU" dirty="0"/>
              <a:t>  ООШ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5CC67E8-659E-417D-B969-B5D492301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928670"/>
            <a:ext cx="4332648" cy="5500726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D300EDA-5D46-4ABF-A5CD-460E63BA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7680" y="2260587"/>
            <a:ext cx="2949178" cy="38115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04856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428760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Корпоративная культура – объединение людей-единомышленников с одинаковыми ценностями и идеалами, общечеловеческой культурой. Внешние атрибуты: миссия, ценности, логотип, сайт, стиль, дизайн и др.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Кредо:  позитив  и  движение вперед!</a:t>
            </a:r>
          </a:p>
          <a:p>
            <a:pPr algn="just">
              <a:defRPr/>
            </a:pPr>
            <a:r>
              <a:rPr lang="ru-RU" dirty="0" smtClean="0"/>
              <a:t>1</a:t>
            </a:r>
            <a:r>
              <a:rPr lang="ru-RU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Продолжали осваивать  механизм </a:t>
            </a:r>
          </a:p>
          <a:p>
            <a:pPr algn="just">
              <a:defRPr/>
            </a:pPr>
            <a:r>
              <a:rPr lang="ru-RU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создания цифровой среды в деятельности профсоюза</a:t>
            </a:r>
          </a:p>
          <a:p>
            <a:pPr algn="just">
              <a:defRPr/>
            </a:pPr>
            <a:r>
              <a:rPr lang="ru-RU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Транслировали возможности использования сервисного направления «Профсоюз +»</a:t>
            </a:r>
          </a:p>
          <a:p>
            <a:pPr algn="just">
              <a:defRPr/>
            </a:pPr>
            <a:r>
              <a:rPr lang="ru-RU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Обеспечивали свое представительство в развитии гражданского общества на территории </a:t>
            </a:r>
            <a:r>
              <a:rPr lang="ru-RU" sz="16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Кишертского</a:t>
            </a:r>
            <a:r>
              <a:rPr lang="ru-RU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округа (общественный Совет при главе округа, совет по вопросам здравоохранения, Координационный совет, комиссия по распределению путевок на санаторно-курортное лечение, аттестационная комиссия)</a:t>
            </a:r>
          </a:p>
          <a:p>
            <a:pPr algn="just">
              <a:defRPr/>
            </a:pPr>
            <a:r>
              <a:rPr lang="ru-RU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участвовали во взаимовыгодном сотрудничестве Министерства образования Пермского края и профсоюза образования по таким направлениям как охрана труда, развитие молодежного движения, профессионального роста педагогов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8050" y="395438"/>
            <a:ext cx="8052764" cy="1077985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537BB3-1C66-40F8-9386-A7A9A7859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31" y="1473423"/>
            <a:ext cx="4026382" cy="52209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Мокроусова Ирина Николаевна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Педагог-библиотекарь МБОУ «Кишертская СОШ имени </a:t>
            </a:r>
            <a:r>
              <a:rPr lang="ru-RU" dirty="0" err="1"/>
              <a:t>Л.П.Дробышевского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/>
              <a:t>филиал </a:t>
            </a:r>
            <a:r>
              <a:rPr lang="ru-RU" dirty="0" err="1"/>
              <a:t>Кордонская</a:t>
            </a:r>
            <a:r>
              <a:rPr lang="ru-RU" dirty="0"/>
              <a:t> СОШ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EC8AE31-69E8-4A22-ACD3-9BC4D08A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78" y="1473422"/>
            <a:ext cx="3378666" cy="4924344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D300EDA-5D46-4ABF-A5CD-460E63BA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4286280" cy="614366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0628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 smtClean="0"/>
              <a:t>Грамотой </a:t>
            </a:r>
            <a:r>
              <a:rPr lang="ru-RU" sz="3200" b="1" dirty="0"/>
              <a:t>Краевого Комитета профсоюза награждены</a:t>
            </a:r>
            <a:r>
              <a:rPr lang="ru-RU" sz="2400" b="1" dirty="0"/>
              <a:t>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</a:rPr>
              <a:t>Желтовских</a:t>
            </a:r>
            <a:r>
              <a:rPr lang="ru-RU" sz="2400" dirty="0" smtClean="0">
                <a:solidFill>
                  <a:srgbClr val="FF0000"/>
                </a:solidFill>
              </a:rPr>
              <a:t> Алена Юрьевна – </a:t>
            </a:r>
            <a:r>
              <a:rPr lang="ru-RU" sz="2400" dirty="0" smtClean="0"/>
              <a:t>педагог-психолог МКОУ МКОУ « Посадская ОШИ для обучающихся с ОВЗ»</a:t>
            </a:r>
          </a:p>
          <a:p>
            <a:r>
              <a:rPr lang="ru-RU" sz="2400" dirty="0" err="1" smtClean="0">
                <a:solidFill>
                  <a:srgbClr val="C00000"/>
                </a:solidFill>
              </a:rPr>
              <a:t>Шемелина</a:t>
            </a:r>
            <a:r>
              <a:rPr lang="ru-RU" sz="2400" dirty="0" smtClean="0">
                <a:solidFill>
                  <a:srgbClr val="C00000"/>
                </a:solidFill>
              </a:rPr>
              <a:t> Антонина Михайловна </a:t>
            </a:r>
            <a:r>
              <a:rPr lang="ru-RU" sz="2400" dirty="0" smtClean="0"/>
              <a:t>– учитель физкультуры, профгруппорг «</a:t>
            </a:r>
            <a:r>
              <a:rPr lang="ru-RU" sz="2400" dirty="0" err="1" smtClean="0"/>
              <a:t>Кишертской</a:t>
            </a:r>
            <a:r>
              <a:rPr lang="ru-RU" sz="2400" dirty="0" smtClean="0"/>
              <a:t> СОШ» имени </a:t>
            </a:r>
            <a:r>
              <a:rPr lang="ru-RU" sz="2400" dirty="0" err="1" smtClean="0"/>
              <a:t>Л.П.Дробышевского</a:t>
            </a:r>
            <a:endParaRPr lang="ru-RU" sz="2400" dirty="0"/>
          </a:p>
          <a:p>
            <a:r>
              <a:rPr lang="ru-RU" sz="2400" dirty="0" err="1" smtClean="0">
                <a:solidFill>
                  <a:srgbClr val="C00000"/>
                </a:solidFill>
              </a:rPr>
              <a:t>Старцева</a:t>
            </a:r>
            <a:r>
              <a:rPr lang="ru-RU" sz="2400" dirty="0" smtClean="0">
                <a:solidFill>
                  <a:srgbClr val="C00000"/>
                </a:solidFill>
              </a:rPr>
              <a:t> Любовь Павловна </a:t>
            </a:r>
            <a:r>
              <a:rPr lang="ru-RU" sz="2400" dirty="0" smtClean="0"/>
              <a:t>– учитель химии-биологии  </a:t>
            </a:r>
            <a:r>
              <a:rPr lang="ru-RU" sz="2400" dirty="0"/>
              <a:t>МБОУ «</a:t>
            </a:r>
            <a:r>
              <a:rPr lang="ru-RU" sz="2400" dirty="0" err="1"/>
              <a:t>Кишертской</a:t>
            </a:r>
            <a:r>
              <a:rPr lang="ru-RU" sz="2400" dirty="0"/>
              <a:t> СОШ» имени </a:t>
            </a:r>
            <a:r>
              <a:rPr lang="ru-RU" sz="2400" dirty="0" err="1"/>
              <a:t>Л.П.Дробышевского</a:t>
            </a:r>
            <a:endParaRPr lang="ru-RU" sz="2400" dirty="0"/>
          </a:p>
          <a:p>
            <a:r>
              <a:rPr lang="ru-RU" sz="2400" dirty="0" smtClean="0">
                <a:solidFill>
                  <a:srgbClr val="C00000"/>
                </a:solidFill>
              </a:rPr>
              <a:t>Мазенина Ольга Павловна </a:t>
            </a:r>
            <a:r>
              <a:rPr lang="ru-RU" sz="2400" dirty="0" smtClean="0"/>
              <a:t>– </a:t>
            </a:r>
            <a:r>
              <a:rPr lang="ru-RU" sz="2400" dirty="0"/>
              <a:t>учитель </a:t>
            </a:r>
            <a:r>
              <a:rPr lang="ru-RU" sz="2400" dirty="0" smtClean="0"/>
              <a:t>физкультуры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МБОУ «</a:t>
            </a:r>
            <a:r>
              <a:rPr lang="ru-RU" sz="2400" dirty="0" err="1" smtClean="0"/>
              <a:t>Кишертской</a:t>
            </a:r>
            <a:r>
              <a:rPr lang="ru-RU" sz="2400" dirty="0" smtClean="0"/>
              <a:t> СОШ» имени </a:t>
            </a:r>
            <a:r>
              <a:rPr lang="ru-RU" sz="2400" dirty="0" err="1" smtClean="0"/>
              <a:t>Л.П.Дробышевского</a:t>
            </a:r>
            <a:endParaRPr lang="ru-RU" sz="2400" dirty="0" smtClean="0"/>
          </a:p>
          <a:p>
            <a:r>
              <a:rPr lang="ru-RU" sz="2400" dirty="0" smtClean="0">
                <a:solidFill>
                  <a:srgbClr val="C00000"/>
                </a:solidFill>
              </a:rPr>
              <a:t>Ермакова Татьяна Николаевна – </a:t>
            </a:r>
            <a:r>
              <a:rPr lang="ru-RU" sz="2400" dirty="0" smtClean="0"/>
              <a:t>председатель </a:t>
            </a:r>
            <a:r>
              <a:rPr lang="ru-RU" sz="2400" dirty="0" err="1" smtClean="0"/>
              <a:t>Кишертской</a:t>
            </a:r>
            <a:r>
              <a:rPr lang="ru-RU" sz="2400" dirty="0" smtClean="0"/>
              <a:t> ТО Общероссийского профсоюза образования</a:t>
            </a:r>
            <a:endParaRPr lang="ru-RU" sz="2400" dirty="0"/>
          </a:p>
        </p:txBody>
      </p:sp>
      <p:pic>
        <p:nvPicPr>
          <p:cNvPr id="5" name="Picture 2" descr="C:\Мои документы\Картинки\логти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635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Благодарственными письмами Администрации </a:t>
            </a:r>
            <a:r>
              <a:rPr lang="ru-RU" sz="2400" b="1" dirty="0" err="1" smtClean="0"/>
              <a:t>Кишертского</a:t>
            </a:r>
            <a:r>
              <a:rPr lang="ru-RU" sz="2400" b="1" dirty="0" smtClean="0"/>
              <a:t> муниципального округа награждены члены профсоюза: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dirty="0" err="1" smtClean="0"/>
              <a:t>Падуков</a:t>
            </a:r>
            <a:r>
              <a:rPr lang="ru-RU" dirty="0" smtClean="0"/>
              <a:t> Олег Викторович – педагог-организатор МБОУ «</a:t>
            </a:r>
            <a:r>
              <a:rPr lang="ru-RU" dirty="0" err="1" smtClean="0"/>
              <a:t>Кишертская</a:t>
            </a:r>
            <a:r>
              <a:rPr lang="ru-RU" dirty="0" smtClean="0"/>
              <a:t> СОШ имени </a:t>
            </a:r>
            <a:r>
              <a:rPr lang="ru-RU" dirty="0" err="1" smtClean="0"/>
              <a:t>Л.П.Дробышевского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r>
              <a:rPr lang="ru-RU" dirty="0" err="1" smtClean="0"/>
              <a:t>Стругова</a:t>
            </a:r>
            <a:r>
              <a:rPr lang="ru-RU" dirty="0" smtClean="0"/>
              <a:t> Людмила Владимировна – учитель русского языка и литературы МБОУ «</a:t>
            </a:r>
            <a:r>
              <a:rPr lang="ru-RU" dirty="0" err="1" smtClean="0"/>
              <a:t>Кишертская</a:t>
            </a:r>
            <a:r>
              <a:rPr lang="ru-RU" dirty="0" smtClean="0"/>
              <a:t> СОШ имени </a:t>
            </a:r>
            <a:r>
              <a:rPr lang="ru-RU" dirty="0" err="1" smtClean="0"/>
              <a:t>Л.П.Дробышевского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r>
              <a:rPr lang="ru-RU" dirty="0" err="1" smtClean="0"/>
              <a:t>Россохина</a:t>
            </a:r>
            <a:r>
              <a:rPr lang="ru-RU" dirty="0" smtClean="0"/>
              <a:t> Галина Николаевна – учитель начальных </a:t>
            </a:r>
            <a:r>
              <a:rPr lang="ru-RU" dirty="0" err="1" smtClean="0"/>
              <a:t>класснов</a:t>
            </a:r>
            <a:r>
              <a:rPr lang="ru-RU" dirty="0" smtClean="0"/>
              <a:t>, ныне находящаяся на заслуженном отдыхе МБОУ «</a:t>
            </a:r>
            <a:r>
              <a:rPr lang="ru-RU" dirty="0" err="1" smtClean="0"/>
              <a:t>Кишертская</a:t>
            </a:r>
            <a:r>
              <a:rPr lang="ru-RU" dirty="0" smtClean="0"/>
              <a:t> СОШ имени </a:t>
            </a:r>
            <a:r>
              <a:rPr lang="ru-RU" dirty="0" err="1" smtClean="0"/>
              <a:t>Л.П.Дробышевского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Почетной грамотой Федерации независимых профсоюзов России награждена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Ермакова Татьяна Николаевна </a:t>
            </a:r>
            <a:r>
              <a:rPr lang="ru-RU" dirty="0" smtClean="0"/>
              <a:t>– председатель </a:t>
            </a:r>
            <a:r>
              <a:rPr lang="ru-RU" dirty="0" err="1" smtClean="0"/>
              <a:t>Кишертской</a:t>
            </a:r>
            <a:r>
              <a:rPr lang="ru-RU" dirty="0" smtClean="0"/>
              <a:t> территориальной организации Профессионального  союза работников народного образования и науки Российской Федерации –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    за длительную и безупречную  работу в профсоюзах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4" name="Picture 6" descr="https://fnpr.ru/upload/iblock/6c8/1vsjovbv8pccpbtqvabsyzlzaxu6ibz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4572008"/>
            <a:ext cx="3071835" cy="2285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Предновогодний вечер-встреча ветеранов педагогического труда  - декабрь 2022год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25"/>
            <a:ext cx="4214842" cy="292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2025">
            <a:off x="5290916" y="1062045"/>
            <a:ext cx="3286148" cy="334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96894">
            <a:off x="285720" y="3500438"/>
            <a:ext cx="3465814" cy="25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857628"/>
            <a:ext cx="463026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эмблема профсоюза (большая прозрачная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" y="1"/>
            <a:ext cx="79533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2065735" y="1500175"/>
            <a:ext cx="20228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latin typeface="Trebuchet MS" pitchFamily="34" charset="0"/>
                <a:cs typeface="Arial" pitchFamily="34" charset="0"/>
              </a:rPr>
              <a:t>Курорт «</a:t>
            </a:r>
            <a:r>
              <a:rPr lang="ru-RU" sz="2400" dirty="0" smtClean="0">
                <a:latin typeface="Trebuchet MS" pitchFamily="34" charset="0"/>
                <a:cs typeface="Arial" pitchFamily="34" charset="0"/>
              </a:rPr>
              <a:t>Ключи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rebuchet MS" pitchFamily="34" charset="0"/>
                <a:cs typeface="Arial" pitchFamily="34" charset="0"/>
              </a:rPr>
              <a:t>1 человек</a:t>
            </a:r>
            <a:endParaRPr lang="ru-RU" sz="2400" dirty="0"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11268" name="Picture 2" descr="https://img-fotki.yandex.ru/get/220200/244266270.411b/0_252de7_4bb51ba7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1468439"/>
            <a:ext cx="1666875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AutoShape 4" descr="http://www.%D1%81%D0%B0%D0%BD%D0%B0%D1%82%D0%BE%D1%80%D0%B8%D0%B9-%D0%BA%D1%80%D0%B0%D1%81%D0%BD%D1%8B%D0%B9%D1%8F%D1%80.%D1%80%D1%84/gallery/gal_1_28_big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0" name="AutoShape 6" descr="http://www.%D1%81%D0%B0%D0%BD%D0%B0%D1%82%D0%BE%D1%80%D0%B8%D0%B9-%D0%BA%D1%80%D0%B0%D1%81%D0%BD%D1%8B%D0%B9%D1%8F%D1%80.%D1%80%D1%84/gallery/gal_1_28_big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1" name="AutoShape 8" descr="http://www.%D1%81%D0%B0%D0%BD%D0%B0%D1%82%D0%BE%D1%80%D0%B8%D0%B9-%D0%BA%D1%80%D0%B0%D1%81%D0%BD%D1%8B%D0%B9%D1%8F%D1%80.%D1%80%D1%84/gallery/gal_1_28_big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2" name="AutoShape 10" descr="http://www.%D1%81%D0%B0%D0%BD%D0%B0%D1%82%D0%BE%D1%80%D0%B8%D0%B9-%D0%BA%D1%80%D0%B0%D1%81%D0%BD%D1%8B%D0%B9%D1%8F%D1%80.%D1%80%D1%84/gallery/gal_1_35_big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73" name="Picture 12" descr="http://sanatoriirf.ru/assets/images/sanatorii/krasnyj-yar/krasnyj-ya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000372"/>
            <a:ext cx="207170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TextBox 6"/>
          <p:cNvSpPr txBox="1">
            <a:spLocks noChangeArrowheads="1"/>
          </p:cNvSpPr>
          <p:nvPr/>
        </p:nvSpPr>
        <p:spPr bwMode="auto">
          <a:xfrm>
            <a:off x="5572132" y="2206626"/>
            <a:ext cx="2621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latin typeface="Trebuchet MS" pitchFamily="34" charset="0"/>
                <a:cs typeface="Arial" pitchFamily="34" charset="0"/>
              </a:rPr>
              <a:t>Санаторий  «Красный Яр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1275" name="TextBox 14"/>
          <p:cNvSpPr txBox="1">
            <a:spLocks noChangeArrowheads="1"/>
          </p:cNvSpPr>
          <p:nvPr/>
        </p:nvSpPr>
        <p:spPr bwMode="auto">
          <a:xfrm>
            <a:off x="248842" y="3467100"/>
            <a:ext cx="355401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1276" name="Picture 15" descr="https://pp.userapi.com/c846216/v846216408/2b196/Am8CvyHfBC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378327"/>
            <a:ext cx="3786182" cy="225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TextBox 6"/>
          <p:cNvSpPr txBox="1">
            <a:spLocks noChangeArrowheads="1"/>
          </p:cNvSpPr>
          <p:nvPr/>
        </p:nvSpPr>
        <p:spPr bwMode="auto">
          <a:xfrm>
            <a:off x="571472" y="3857628"/>
            <a:ext cx="338732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latin typeface="Trebuchet MS" pitchFamily="34" charset="0"/>
                <a:cs typeface="Arial" pitchFamily="34" charset="0"/>
              </a:rPr>
              <a:t>Санатории ФНПР</a:t>
            </a:r>
            <a:endParaRPr lang="en-US" sz="2400" dirty="0">
              <a:latin typeface="Trebuchet MS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( сайт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profkurort.ru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  <a:cs typeface="Arial" pitchFamily="34" charset="0"/>
              </a:rPr>
              <a:t>-  2 чел.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0430" y="928670"/>
            <a:ext cx="23241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СКИДКИ от </a:t>
            </a:r>
            <a:r>
              <a:rPr lang="ru-RU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% до 50%</a:t>
            </a:r>
            <a:endParaRPr lang="ru-RU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9" name="TextBox 18"/>
          <p:cNvSpPr txBox="1">
            <a:spLocks noChangeArrowheads="1"/>
          </p:cNvSpPr>
          <p:nvPr/>
        </p:nvSpPr>
        <p:spPr bwMode="auto">
          <a:xfrm>
            <a:off x="2190750" y="2197101"/>
            <a:ext cx="1701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280" name="TextBox 19"/>
          <p:cNvSpPr txBox="1">
            <a:spLocks noChangeArrowheads="1"/>
          </p:cNvSpPr>
          <p:nvPr/>
        </p:nvSpPr>
        <p:spPr bwMode="auto">
          <a:xfrm>
            <a:off x="6268641" y="4462463"/>
            <a:ext cx="17014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20" name="Ромб 19"/>
          <p:cNvSpPr/>
          <p:nvPr/>
        </p:nvSpPr>
        <p:spPr>
          <a:xfrm>
            <a:off x="3857620" y="1571612"/>
            <a:ext cx="1379934" cy="140017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10-14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FFFF00"/>
                </a:solidFill>
              </a:rPr>
              <a:t>дней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1283" name="TextBox 1"/>
          <p:cNvSpPr txBox="1">
            <a:spLocks noChangeArrowheads="1"/>
          </p:cNvSpPr>
          <p:nvPr/>
        </p:nvSpPr>
        <p:spPr bwMode="auto">
          <a:xfrm>
            <a:off x="1247775" y="214313"/>
            <a:ext cx="7106841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i="1">
                <a:solidFill>
                  <a:srgbClr val="FF0000"/>
                </a:solidFill>
                <a:latin typeface="Trebuchet MS" pitchFamily="34" charset="0"/>
              </a:rPr>
              <a:t>ОТДЫХАЙ С ПРОФСОЮЗОМ!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43702" y="3214686"/>
            <a:ext cx="232410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 человек – закон о санаторно-курортном лечении; 4 чел. -20% скидка; 1чел. – 50% скидка</a:t>
            </a:r>
            <a:endParaRPr lang="ru-RU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Ромб 24"/>
          <p:cNvSpPr/>
          <p:nvPr/>
        </p:nvSpPr>
        <p:spPr>
          <a:xfrm>
            <a:off x="7429520" y="1857364"/>
            <a:ext cx="1379934" cy="140017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rgbClr val="FFFF00"/>
                </a:solidFill>
              </a:rPr>
              <a:t>10-14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FFFF00"/>
                </a:solidFill>
              </a:rPr>
              <a:t>дней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3702" y="4929198"/>
            <a:ext cx="2324100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Поездки выходного дня,</a:t>
            </a:r>
          </a:p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Посещение культурно-развлекательных мероприятий</a:t>
            </a:r>
            <a:endParaRPr lang="ru-RU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78595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     Виды </a:t>
            </a:r>
            <a:r>
              <a:rPr lang="ru-RU" sz="2000" b="1" dirty="0"/>
              <a:t>отдыха и оздоровления работников образования в </a:t>
            </a:r>
            <a:r>
              <a:rPr lang="ru-RU" sz="2000" b="1" dirty="0" smtClean="0"/>
              <a:t>2022 </a:t>
            </a:r>
            <a:r>
              <a:rPr lang="ru-RU" sz="2000" b="1" dirty="0"/>
              <a:t>году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2357430"/>
          <a:ext cx="8115328" cy="4822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930"/>
                <a:gridCol w="901334"/>
                <a:gridCol w="1042984"/>
                <a:gridCol w="1014416"/>
                <a:gridCol w="728682"/>
                <a:gridCol w="928694"/>
                <a:gridCol w="1214446"/>
                <a:gridCol w="1185842"/>
              </a:tblGrid>
              <a:tr h="2717895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Ключи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 кол-во  чел)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Красный ЯР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Санаторий</a:t>
                      </a:r>
                    </a:p>
                    <a:p>
                      <a:r>
                        <a:rPr lang="ru-RU" smtClean="0"/>
                        <a:t>Демид-ково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Санатории ФНПР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Усть-Качка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Теплоходные </a:t>
                      </a:r>
                    </a:p>
                    <a:p>
                      <a:r>
                        <a:rPr lang="ru-RU" dirty="0" err="1" smtClean="0"/>
                        <a:t>Круи-зы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Поездки выходного</a:t>
                      </a:r>
                    </a:p>
                    <a:p>
                      <a:r>
                        <a:rPr lang="ru-RU" dirty="0" smtClean="0"/>
                        <a:t>дня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Экскурсии</a:t>
                      </a:r>
                      <a:endParaRPr lang="ru-RU" dirty="0"/>
                    </a:p>
                  </a:txBody>
                  <a:tcPr/>
                </a:tc>
              </a:tr>
              <a:tr h="64131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 / 4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Организа-торы</a:t>
                      </a:r>
                      <a:r>
                        <a:rPr lang="ru-RU" dirty="0" smtClean="0"/>
                        <a:t> председатели ППО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Организаторы </a:t>
                      </a:r>
                      <a:r>
                        <a:rPr lang="ru-RU" dirty="0" err="1" smtClean="0"/>
                        <a:t>проф-группорги</a:t>
                      </a:r>
                      <a:endParaRPr lang="ru-RU" dirty="0"/>
                    </a:p>
                  </a:txBody>
                  <a:tcPr/>
                </a:tc>
              </a:tr>
              <a:tr h="641316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642910" y="357166"/>
            <a:ext cx="850109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                                                              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ЗАКОН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ОБ ОБЕСПЕЧЕНИИ РАБОТНИКОВ ГОСУДАРСТВЕННЫХ И МУНИЦИПАЛЬНЫХ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УЧРЕЖДЕНИЙ ПЕРМСКОГО КРАЯ ПУТЕВКАМИ НА САНАТОРНО-КУРОРТНОЕ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ЛЕЧЕНИЕ И ОЗДОРОВЛЕНИЕ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Принят  Законодательным Собранием  Пермского края  17 августа 2017 года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928694"/>
          </a:xfrm>
        </p:spPr>
        <p:txBody>
          <a:bodyPr>
            <a:noAutofit/>
          </a:bodyPr>
          <a:lstStyle/>
          <a:p>
            <a:r>
              <a:rPr lang="ru-RU" sz="2400" dirty="0" smtClean="0"/>
              <a:t>Основные направления деятельности в 2023 году по решению задач совершенствования профсоюзной деятельности на уровне ППО, профгрупп и ТО профсоюза: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Освоить навыки взаимодействия внутри профсоюзной работы в условиях новой структуры ТО профсоюза;</a:t>
            </a:r>
          </a:p>
          <a:p>
            <a:r>
              <a:rPr lang="ru-RU" sz="1800" dirty="0" smtClean="0"/>
              <a:t>Осуществлять поиск и внедрение в практику новых форм работы с  образовательными организациями по увеличению численности профсоюзного сообщества;</a:t>
            </a:r>
          </a:p>
          <a:p>
            <a:r>
              <a:rPr lang="ru-RU" sz="1800" dirty="0" smtClean="0"/>
              <a:t>Активизировать участие членов профсоюза, молодых педагогов в разнообразных формах обучения,  конкурсных мероприятиях как  возможности пополнить свое </a:t>
            </a:r>
            <a:r>
              <a:rPr lang="ru-RU" sz="1800" dirty="0" err="1" smtClean="0"/>
              <a:t>портфолио</a:t>
            </a:r>
            <a:r>
              <a:rPr lang="ru-RU" sz="1800" dirty="0" smtClean="0"/>
              <a:t>, повысить профессиональный уровень; расширить возможности участия в бонусной программе «</a:t>
            </a:r>
            <a:r>
              <a:rPr lang="ru-RU" sz="1800" dirty="0" err="1" smtClean="0"/>
              <a:t>Профсоюз+</a:t>
            </a:r>
            <a:r>
              <a:rPr lang="ru-RU" sz="1800" dirty="0" smtClean="0"/>
              <a:t>»</a:t>
            </a:r>
          </a:p>
          <a:p>
            <a:r>
              <a:rPr lang="ru-RU" sz="1800" dirty="0" smtClean="0"/>
              <a:t>В целях  оптимального использования положений  нормативных, локальных актов профсоюза продолжить их изучение, освоение в практике профсоюзной деятельности;</a:t>
            </a:r>
          </a:p>
          <a:p>
            <a:r>
              <a:rPr lang="ru-RU" sz="1800" dirty="0" smtClean="0"/>
              <a:t>Совершенствовать взаимодействие с институтами гражданского общества, органами управления сферой образования на уровне округа;</a:t>
            </a:r>
          </a:p>
          <a:p>
            <a:r>
              <a:rPr lang="ru-RU" sz="1800" dirty="0" smtClean="0"/>
              <a:t>Продолжить работу по формированию потребности в здоровом образе жизни, создании нормального психологического климата в трудовых коллективах;</a:t>
            </a:r>
          </a:p>
          <a:p>
            <a:r>
              <a:rPr lang="ru-RU" sz="1800" dirty="0" smtClean="0"/>
              <a:t>Включиться в план мероприятий года педагога и наставника</a:t>
            </a:r>
          </a:p>
          <a:p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643998" cy="6215106"/>
          </a:xfrm>
        </p:spPr>
        <p:txBody>
          <a:bodyPr>
            <a:noAutofit/>
          </a:bodyPr>
          <a:lstStyle/>
          <a:p>
            <a:r>
              <a:rPr lang="ru-RU" sz="2400" dirty="0" smtClean="0"/>
              <a:t>	ФНПР объявил 2023 год – годом социального партнерства в профсоюзах.</a:t>
            </a:r>
            <a:br>
              <a:rPr lang="ru-RU" sz="2400" dirty="0" smtClean="0"/>
            </a:br>
            <a:r>
              <a:rPr lang="ru-RU" sz="2400" dirty="0" smtClean="0"/>
              <a:t>	Краевая организация Профсоюза  вместе с территориальными организациями продолжит работать над укреплением корпоративной культуры через развитие современных востребованных направлений, повышающих авторитет организации, обеспечивающих увеличение численности членов профсоюза, в том числе выстраивая работу с молодыми, сохраняя и преумножая дополнительные гарантии членам Профсоюза, используя инструменты социального партнерства и мероприятия Года Учителя и наставника.</a:t>
            </a:r>
            <a:endParaRPr lang="ru-RU" sz="2400" dirty="0"/>
          </a:p>
        </p:txBody>
      </p:sp>
      <p:pic>
        <p:nvPicPr>
          <p:cNvPr id="4" name="Содержимое 3" descr="https://api.bashinform.ru/attachments/6c128dafe4eb5c83026e0ac18aea67accd40a1e9/store/crop/0/0/1000/1000/1600/0/0/a5f304b39c0813c261360907bbde75424d035f5ac11e6f1c3c35939fe7eb/d55e795cc904fe2f7154fe301efb57c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8644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Наше профсоюзное сообщество всегда открыто для вас! </a:t>
            </a:r>
            <a:r>
              <a:rPr lang="ru-RU" sz="2000" dirty="0" smtClean="0"/>
              <a:t>Администратор сообщества в Контакте – </a:t>
            </a:r>
            <a:r>
              <a:rPr lang="ru-RU" sz="2000" dirty="0" err="1" smtClean="0"/>
              <a:t>Шистерова</a:t>
            </a:r>
            <a:r>
              <a:rPr lang="ru-RU" sz="2000" dirty="0" smtClean="0"/>
              <a:t> Светлана Николаевна.</a:t>
            </a:r>
            <a:endParaRPr lang="ru-RU" sz="4000" dirty="0"/>
          </a:p>
        </p:txBody>
      </p:sp>
      <p:pic>
        <p:nvPicPr>
          <p:cNvPr id="1026" name="Picture 2" descr="C:\Users\31E6~1\AppData\Local\Temp\Rar$DI00.411\2022-03-29_13-50-5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778" t="15638" r="19618" b="5658"/>
          <a:stretch>
            <a:fillRect/>
          </a:stretch>
        </p:blipFill>
        <p:spPr bwMode="auto">
          <a:xfrm>
            <a:off x="0" y="2357430"/>
            <a:ext cx="3929122" cy="3643338"/>
          </a:xfrm>
          <a:prstGeom prst="rect">
            <a:avLst/>
          </a:prstGeom>
          <a:noFill/>
        </p:spPr>
      </p:pic>
      <p:pic>
        <p:nvPicPr>
          <p:cNvPr id="1028" name="Picture 4" descr="C:\Users\31E6~1\AppData\Local\Temp\Rar$DI11.605\2022-03-29_13-49-57.png"/>
          <p:cNvPicPr>
            <a:picLocks noChangeAspect="1" noChangeArrowheads="1"/>
          </p:cNvPicPr>
          <p:nvPr/>
        </p:nvPicPr>
        <p:blipFill>
          <a:blip r:embed="rId3"/>
          <a:srcRect l="18750" t="11111" r="21093" b="5555"/>
          <a:stretch>
            <a:fillRect/>
          </a:stretch>
        </p:blipFill>
        <p:spPr bwMode="auto">
          <a:xfrm>
            <a:off x="4000496" y="1643050"/>
            <a:ext cx="500066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8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b="1" dirty="0"/>
              <a:t>Общая  характеристика </a:t>
            </a:r>
            <a:r>
              <a:rPr lang="ru-RU" sz="3200" b="1" dirty="0" smtClean="0"/>
              <a:t>организации</a:t>
            </a:r>
            <a:br>
              <a:rPr lang="ru-RU" sz="3200" b="1" dirty="0" smtClean="0"/>
            </a:br>
            <a:r>
              <a:rPr lang="ru-RU" sz="3200" b="1" dirty="0" smtClean="0"/>
              <a:t>на 01.01.2023 года</a:t>
            </a:r>
            <a:br>
              <a:rPr lang="ru-RU" sz="3200" b="1" dirty="0" smtClean="0"/>
            </a:br>
            <a:endParaRPr lang="ru-RU" sz="32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0034" y="1357298"/>
          <a:ext cx="8229599" cy="5072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62"/>
                <a:gridCol w="1879852"/>
                <a:gridCol w="1175657"/>
                <a:gridCol w="1175657"/>
                <a:gridCol w="1798230"/>
                <a:gridCol w="1500198"/>
                <a:gridCol w="228543"/>
              </a:tblGrid>
              <a:tr h="138661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</a:t>
                      </a:r>
                    </a:p>
                    <a:p>
                      <a:r>
                        <a:rPr lang="ru-RU" sz="1400" dirty="0" err="1" smtClean="0"/>
                        <a:t>п</a:t>
                      </a:r>
                      <a:r>
                        <a:rPr lang="ru-RU" sz="1400" dirty="0" smtClean="0"/>
                        <a:t>/</a:t>
                      </a:r>
                      <a:r>
                        <a:rPr lang="ru-RU" sz="1400" dirty="0" err="1" smtClean="0"/>
                        <a:t>п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 организации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Общее число работающих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 них молодежи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Общее число членов профсоюза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Охват профсоюзным членством (%)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62032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Посадская ОШИ для обучающихся с ОВЗ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78,0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3118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Объединенная</a:t>
                      </a:r>
                    </a:p>
                    <a:p>
                      <a:r>
                        <a:rPr lang="ru-RU" sz="1400" dirty="0" smtClean="0"/>
                        <a:t>профсоюзная </a:t>
                      </a:r>
                    </a:p>
                    <a:p>
                      <a:r>
                        <a:rPr lang="ru-RU" sz="1400" dirty="0" smtClean="0"/>
                        <a:t>организация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75755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Кишертская</a:t>
                      </a:r>
                      <a:r>
                        <a:rPr lang="ru-RU" sz="1400" dirty="0" smtClean="0"/>
                        <a:t> СОШ имени </a:t>
                      </a:r>
                      <a:r>
                        <a:rPr lang="ru-RU" sz="1400" dirty="0" err="1" smtClean="0"/>
                        <a:t>Л.П.Дробышевского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78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2032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Общие итоги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5"/>
          <p:cNvGrpSpPr>
            <a:grpSpLocks/>
          </p:cNvGrpSpPr>
          <p:nvPr/>
        </p:nvGrpSpPr>
        <p:grpSpPr bwMode="auto">
          <a:xfrm>
            <a:off x="0" y="6351"/>
            <a:ext cx="9144000" cy="6858000"/>
            <a:chOff x="0" y="0"/>
            <a:chExt cx="9144000" cy="6858024"/>
          </a:xfrm>
        </p:grpSpPr>
        <p:sp>
          <p:nvSpPr>
            <p:cNvPr id="19" name="Прямоугольник 18"/>
            <p:cNvSpPr/>
            <p:nvPr/>
          </p:nvSpPr>
          <p:spPr bwMode="auto">
            <a:xfrm>
              <a:off x="0" y="0"/>
              <a:ext cx="9144000" cy="685802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08297">
                <a:defRPr/>
              </a:pPr>
              <a:endParaRPr lang="ru-RU" sz="31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 bwMode="auto">
            <a:xfrm>
              <a:off x="0" y="24"/>
              <a:ext cx="9144000" cy="6858000"/>
            </a:xfrm>
            <a:prstGeom prst="roundRect">
              <a:avLst>
                <a:gd name="adj" fmla="val 9074"/>
              </a:avLst>
            </a:prstGeom>
            <a:gradFill>
              <a:gsLst>
                <a:gs pos="18000">
                  <a:srgbClr val="D2E2C0"/>
                </a:gs>
                <a:gs pos="99000">
                  <a:srgbClr val="B9DA89"/>
                </a:gs>
                <a:gs pos="96000">
                  <a:srgbClr val="88A945"/>
                </a:gs>
              </a:gsLst>
              <a:path path="circle">
                <a:fillToRect l="50000" t="50000" r="50000" b="50000"/>
              </a:path>
            </a:gradFill>
            <a:ln w="127000" cap="rnd" cmpd="sng" algn="ctr">
              <a:solidFill>
                <a:srgbClr val="6F9846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defTabSz="908297">
                <a:defRPr/>
              </a:pPr>
              <a:endParaRPr lang="ru-RU" sz="31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5365" name="Rectangle 9"/>
          <p:cNvSpPr>
            <a:spLocks noGrp="1" noChangeArrowheads="1"/>
          </p:cNvSpPr>
          <p:nvPr>
            <p:ph type="title"/>
          </p:nvPr>
        </p:nvSpPr>
        <p:spPr>
          <a:xfrm>
            <a:off x="1466993" y="457215"/>
            <a:ext cx="6217158" cy="1276858"/>
          </a:xfrm>
        </p:spPr>
        <p:txBody>
          <a:bodyPr/>
          <a:lstStyle/>
          <a:p>
            <a:pPr algn="r"/>
            <a:endParaRPr lang="ru-RU" sz="2100" i="1" dirty="0"/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477078" y="428604"/>
            <a:ext cx="8666922" cy="6286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2583" tIns="76296" rIns="152583" bIns="76296" anchor="ctr"/>
          <a:lstStyle>
            <a:lvl1pPr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defTabSz="15367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defTabSz="1536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defTabSz="1536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defTabSz="1536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defTabSz="15367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Чтобы стать счастливым,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заполни руки работой,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сердце – любовью,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разум- целью,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память – полезным знанием,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2800" b="1" dirty="0" smtClean="0">
                <a:solidFill>
                  <a:srgbClr val="3E3D2D"/>
                </a:solidFill>
                <a:latin typeface="Century Gothic"/>
              </a:rPr>
              <a:t>будущее – надеждой и будь с</a:t>
            </a:r>
          </a:p>
          <a:p>
            <a:pPr algn="ctr" defTabSz="914400" eaLnBrk="1" fontAlgn="base" hangingPunct="1">
              <a:spcAft>
                <a:spcPct val="0"/>
              </a:spcAft>
              <a:buClr>
                <a:srgbClr val="94C600"/>
              </a:buClr>
              <a:buNone/>
            </a:pPr>
            <a:r>
              <a:rPr lang="ru-RU" altLang="ru-RU" sz="3200" b="1" dirty="0" smtClean="0">
                <a:solidFill>
                  <a:srgbClr val="3E3D2D"/>
                </a:solidFill>
                <a:latin typeface="Century Gothic"/>
              </a:rPr>
              <a:t>Нами в одной команде</a:t>
            </a:r>
            <a:endParaRPr lang="ru-RU" altLang="ru-RU" sz="4000" dirty="0">
              <a:solidFill>
                <a:srgbClr val="3E3D2D"/>
              </a:solidFill>
              <a:latin typeface="Century Gothic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935252" y="714356"/>
            <a:ext cx="4516041" cy="61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9" tIns="45369" rIns="90739" bIns="45369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defTabSz="908297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1700" dirty="0">
                <a:solidFill>
                  <a:srgbClr val="3C5719"/>
                </a:solidFill>
                <a:latin typeface="Times New Roman" pitchFamily="18" charset="0"/>
              </a:rPr>
              <a:t> </a:t>
            </a:r>
          </a:p>
          <a:p>
            <a:pPr defTabSz="908297" eaLnBrk="1" hangingPunct="1">
              <a:spcBef>
                <a:spcPct val="0"/>
              </a:spcBef>
              <a:buClrTx/>
              <a:buSzTx/>
              <a:buNone/>
            </a:pPr>
            <a:endParaRPr lang="ru-RU" altLang="ru-RU" sz="1700" dirty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55453" y="1781124"/>
            <a:ext cx="617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9" rIns="90739" bIns="45369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Century Gothic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endParaRPr lang="ru-RU" altLang="ru-RU" sz="88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71604" y="5500702"/>
            <a:ext cx="7215238" cy="1322811"/>
          </a:xfrm>
          <a:prstGeom prst="rect">
            <a:avLst/>
          </a:prstGeom>
        </p:spPr>
        <p:txBody>
          <a:bodyPr wrap="square" lIns="90829" tIns="45409" rIns="90829" bIns="45409">
            <a:spAutoFit/>
          </a:bodyPr>
          <a:lstStyle/>
          <a:p>
            <a:pPr algn="ctr" defTabSz="908297"/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                                     </a:t>
            </a:r>
          </a:p>
          <a:p>
            <a:pPr algn="ctr" defTabSz="908297"/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 уважением и верой в вас,</a:t>
            </a:r>
          </a:p>
          <a:p>
            <a:pPr algn="ctr" defTabSz="908297"/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                            Председатель ТО профсоюза</a:t>
            </a:r>
          </a:p>
          <a:p>
            <a:pPr algn="ctr" defTabSz="908297"/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                                                 Татьяна Ермакова </a:t>
            </a:r>
          </a:p>
        </p:txBody>
      </p:sp>
    </p:spTree>
    <p:extLst>
      <p:ext uri="{BB962C8B-B14F-4D97-AF65-F5344CB8AC3E}">
        <p14:creationId xmlns="" xmlns:p14="http://schemas.microsoft.com/office/powerpoint/2010/main" val="905975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 rot="-1034023">
            <a:off x="269875" y="908050"/>
            <a:ext cx="8478838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ru-RU" sz="3600" b="1" dirty="0">
              <a:latin typeface="Georgia" pitchFamily="18" charset="0"/>
            </a:endParaRPr>
          </a:p>
          <a:p>
            <a:pPr algn="ctr" eaLnBrk="1" hangingPunct="1"/>
            <a:endParaRPr lang="ru-RU" sz="3600" b="1" dirty="0">
              <a:latin typeface="Georgia" pitchFamily="18" charset="0"/>
            </a:endParaRPr>
          </a:p>
          <a:p>
            <a:pPr algn="ctr" eaLnBrk="1" hangingPunct="1"/>
            <a:endParaRPr lang="ru-RU" sz="3600" b="1" dirty="0">
              <a:latin typeface="Georgia" pitchFamily="18" charset="0"/>
            </a:endParaRPr>
          </a:p>
          <a:p>
            <a:pPr algn="ctr" eaLnBrk="1" hangingPunct="1"/>
            <a:endParaRPr lang="ru-RU" sz="3600" b="1" dirty="0">
              <a:latin typeface="Georgia" pitchFamily="18" charset="0"/>
            </a:endParaRPr>
          </a:p>
          <a:p>
            <a:pPr algn="ctr" eaLnBrk="1" hangingPunct="1"/>
            <a:r>
              <a:rPr lang="ru-RU" sz="3600" b="1" dirty="0">
                <a:latin typeface="Georgia" pitchFamily="18" charset="0"/>
              </a:rPr>
              <a:t>Благодарю за внимание!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0" y="0"/>
            <a:ext cx="9144000" cy="332656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2700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81930" name="Picture 5" descr="C:\Documents and Settings\Анатолий\Рабочий стол\логти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-17463"/>
            <a:ext cx="3397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500042"/>
            <a:ext cx="64294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Тел. 8 9504437288</a:t>
            </a:r>
            <a:br>
              <a:rPr lang="ru-RU" dirty="0" smtClean="0"/>
            </a:br>
            <a:r>
              <a:rPr lang="ru-RU" dirty="0" smtClean="0"/>
              <a:t>Сайт: </a:t>
            </a:r>
            <a:r>
              <a:rPr lang="ru-RU" u="sng" dirty="0" smtClean="0">
                <a:hlinkClick r:id="rId4"/>
              </a:rPr>
              <a:t>https://www.eseur.ru/permsk/</a:t>
            </a:r>
            <a:r>
              <a:rPr lang="ru-RU" dirty="0" smtClean="0"/>
              <a:t>  </a:t>
            </a:r>
            <a:br>
              <a:rPr lang="ru-RU" dirty="0" smtClean="0"/>
            </a:br>
            <a:r>
              <a:rPr lang="ru-RU" dirty="0" smtClean="0"/>
              <a:t>Группа </a:t>
            </a:r>
            <a:r>
              <a:rPr lang="ru-RU" dirty="0" err="1" smtClean="0"/>
              <a:t>ВКонтакте</a:t>
            </a:r>
            <a:r>
              <a:rPr lang="ru-RU" dirty="0" smtClean="0"/>
              <a:t>: </a:t>
            </a:r>
            <a:r>
              <a:rPr lang="ru-RU" u="sng" dirty="0" smtClean="0">
                <a:hlinkClick r:id="rId5"/>
              </a:rPr>
              <a:t>https://vk.com/profobr59</a:t>
            </a:r>
            <a:r>
              <a:rPr lang="ru-RU" u="sng" dirty="0" smtClean="0"/>
              <a:t>;  Наш профсоюз;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Совет молодых педагогов: </a:t>
            </a:r>
            <a:r>
              <a:rPr lang="ru-RU" u="sng" dirty="0" smtClean="0">
                <a:hlinkClick r:id="rId6"/>
              </a:rPr>
              <a:t>https://vk.com/smp_perm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86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Некоторые  показатели  доходов и расходов профсоюзной организации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857250"/>
          <a:ext cx="8229600" cy="567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0750"/>
                <a:gridCol w="23288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      статей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r>
                        <a:rPr lang="ru-RU" baseline="0" dirty="0" smtClean="0"/>
                        <a:t> / </a:t>
                      </a:r>
                      <a:r>
                        <a:rPr lang="ru-RU" dirty="0" smtClean="0"/>
                        <a:t>2022 год  (тыс.руб.)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Членские профсоюзные взносы, всего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346016,6 /313112,2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Иные поступления на уставную деятельность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13800,0/ 19810,0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 доходов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359816,6 / 332912,2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Некоторые расходы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Информационно-пропагандистская</a:t>
                      </a:r>
                      <a:r>
                        <a:rPr lang="ru-RU" baseline="0" dirty="0" smtClean="0"/>
                        <a:t> работа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4434,7 / 5087,6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Культурно-массовые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137132,6 / 103345,3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</a:t>
                      </a:r>
                    </a:p>
                    <a:p>
                      <a:r>
                        <a:rPr lang="ru-RU" dirty="0" smtClean="0"/>
                        <a:t>Оздоровление и отдых</a:t>
                      </a:r>
                    </a:p>
                    <a:p>
                      <a:r>
                        <a:rPr lang="ru-RU" dirty="0" smtClean="0"/>
                        <a:t>Материальная помощь</a:t>
                      </a:r>
                    </a:p>
                    <a:p>
                      <a:r>
                        <a:rPr lang="ru-RU" dirty="0" smtClean="0"/>
                        <a:t>Хозяйственные расходы</a:t>
                      </a:r>
                    </a:p>
                    <a:p>
                      <a:r>
                        <a:rPr lang="ru-RU" dirty="0" smtClean="0"/>
                        <a:t>Премирование профактива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19757,1 / 20716,4</a:t>
                      </a:r>
                    </a:p>
                    <a:p>
                      <a:pPr algn="ctr"/>
                      <a:r>
                        <a:rPr lang="ru-RU" dirty="0" smtClean="0"/>
                        <a:t>7800,0 / 4000,0</a:t>
                      </a:r>
                    </a:p>
                    <a:p>
                      <a:pPr algn="ctr"/>
                      <a:r>
                        <a:rPr lang="ru-RU" dirty="0" smtClean="0"/>
                        <a:t>16000,0 / 14000,0</a:t>
                      </a:r>
                    </a:p>
                    <a:p>
                      <a:pPr algn="ctr"/>
                      <a:r>
                        <a:rPr lang="ru-RU" dirty="0" smtClean="0"/>
                        <a:t>12221,0 / 9359,0</a:t>
                      </a:r>
                    </a:p>
                    <a:p>
                      <a:pPr algn="ctr"/>
                      <a:r>
                        <a:rPr lang="ru-RU" dirty="0" smtClean="0"/>
                        <a:t>51800,0 / 32500,0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Вопросы оплаты труда и финансирования образовательных организаций – 2022год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949599"/>
          <a:ext cx="8229600" cy="6241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36"/>
                <a:gridCol w="2000264"/>
                <a:gridCol w="2457496"/>
                <a:gridCol w="1657304"/>
              </a:tblGrid>
              <a:tr h="1500197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Образователь-ные</a:t>
                      </a:r>
                      <a:r>
                        <a:rPr lang="ru-RU" dirty="0" smtClean="0"/>
                        <a:t> организации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Средняя заработная плата по дорожной карте, руб.  2022 год/ в сравнении с 2021 годом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Источник </a:t>
                      </a:r>
                      <a:r>
                        <a:rPr lang="ru-RU" dirty="0" err="1" smtClean="0"/>
                        <a:t>финансирования,классное</a:t>
                      </a:r>
                      <a:r>
                        <a:rPr lang="ru-RU" dirty="0" smtClean="0"/>
                        <a:t> руководство, тыс.руб.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Выплачено </a:t>
                      </a:r>
                      <a:r>
                        <a:rPr lang="ru-RU" dirty="0" err="1" smtClean="0"/>
                        <a:t>коммуналь-ных</a:t>
                      </a:r>
                      <a:r>
                        <a:rPr lang="ru-RU" dirty="0" smtClean="0"/>
                        <a:t>, тыс.руб.</a:t>
                      </a:r>
                      <a:endParaRPr lang="ru-RU" dirty="0"/>
                    </a:p>
                  </a:txBody>
                  <a:tcPr/>
                </a:tc>
              </a:tr>
              <a:tr h="804182">
                <a:tc>
                  <a:txBody>
                    <a:bodyPr/>
                    <a:lstStyle/>
                    <a:p>
                      <a:r>
                        <a:rPr lang="ru-RU" dirty="0" smtClean="0"/>
                        <a:t>Дошкольное образование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31928,00 / 29509,00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3518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Общеобразовате-льных</a:t>
                      </a:r>
                      <a:r>
                        <a:rPr lang="ru-RU" dirty="0" smtClean="0"/>
                        <a:t>  организаций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38239 ,00 / 35500,00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Федеральный бюджет</a:t>
                      </a:r>
                    </a:p>
                    <a:p>
                      <a:r>
                        <a:rPr lang="ru-RU" dirty="0" smtClean="0"/>
                        <a:t>6834,3</a:t>
                      </a:r>
                    </a:p>
                    <a:p>
                      <a:r>
                        <a:rPr lang="ru-RU" dirty="0" smtClean="0"/>
                        <a:t>Краевой бюджет</a:t>
                      </a:r>
                    </a:p>
                    <a:p>
                      <a:r>
                        <a:rPr lang="ru-RU" dirty="0" smtClean="0"/>
                        <a:t>2140,6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0971">
                <a:tc>
                  <a:txBody>
                    <a:bodyPr/>
                    <a:lstStyle/>
                    <a:p>
                      <a:r>
                        <a:rPr lang="ru-RU" dirty="0" smtClean="0"/>
                        <a:t>Дополнительное образование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Выплачено коммунальных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37947,00 / 35786,00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Местный бюджет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Пенсионеры  </a:t>
                      </a:r>
                      <a:r>
                        <a:rPr lang="ru-RU" dirty="0" smtClean="0"/>
                        <a:t>- </a:t>
                      </a:r>
                    </a:p>
                    <a:p>
                      <a:r>
                        <a:rPr lang="ru-RU" dirty="0" smtClean="0"/>
                        <a:t>4174,8</a:t>
                      </a:r>
                    </a:p>
                    <a:p>
                      <a:r>
                        <a:rPr lang="ru-RU" dirty="0" smtClean="0"/>
                        <a:t>Педагогические работники</a:t>
                      </a:r>
                    </a:p>
                    <a:p>
                      <a:r>
                        <a:rPr lang="ru-RU" dirty="0" smtClean="0"/>
                        <a:t>- 3662,3</a:t>
                      </a:r>
                    </a:p>
                    <a:p>
                      <a:r>
                        <a:rPr lang="ru-RU" dirty="0" smtClean="0"/>
                        <a:t>Всего: </a:t>
                      </a:r>
                    </a:p>
                    <a:p>
                      <a:r>
                        <a:rPr lang="ru-RU" dirty="0" smtClean="0"/>
                        <a:t>7837.1</a:t>
                      </a:r>
                      <a:endParaRPr lang="ru-RU" dirty="0"/>
                    </a:p>
                  </a:txBody>
                  <a:tcPr/>
                </a:tc>
              </a:tr>
              <a:tr h="4076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Состав Президиума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/>
          <a:lstStyle/>
          <a:p>
            <a:r>
              <a:rPr lang="ru-RU" dirty="0" smtClean="0"/>
              <a:t>Ермакова Т.Н.- председатель ТО профсоюза</a:t>
            </a:r>
          </a:p>
          <a:p>
            <a:r>
              <a:rPr lang="ru-RU" dirty="0" err="1" smtClean="0"/>
              <a:t>Стругова</a:t>
            </a:r>
            <a:r>
              <a:rPr lang="ru-RU" dirty="0" smtClean="0"/>
              <a:t> Людмила Владимировна – зам. председателя ТО профсоюза</a:t>
            </a:r>
          </a:p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Члены Президиума:</a:t>
            </a:r>
          </a:p>
          <a:p>
            <a:pPr algn="ctr"/>
            <a:r>
              <a:rPr lang="ru-RU" dirty="0" smtClean="0"/>
              <a:t>Попова Наталья Григорьевна</a:t>
            </a:r>
          </a:p>
          <a:p>
            <a:pPr algn="ctr"/>
            <a:r>
              <a:rPr lang="ru-RU" dirty="0" smtClean="0"/>
              <a:t>Редькина Лариса Юрьевна</a:t>
            </a:r>
          </a:p>
          <a:p>
            <a:pPr algn="ctr"/>
            <a:r>
              <a:rPr lang="ru-RU" dirty="0" smtClean="0"/>
              <a:t>Палкина Галина Владимировна</a:t>
            </a:r>
          </a:p>
          <a:p>
            <a:pPr algn="ctr"/>
            <a:r>
              <a:rPr lang="ru-RU" dirty="0" smtClean="0"/>
              <a:t>Лебедева Людмила Юрьевна</a:t>
            </a:r>
          </a:p>
          <a:p>
            <a:pPr algn="ctr"/>
            <a:r>
              <a:rPr lang="ru-RU" dirty="0" err="1" smtClean="0"/>
              <a:t>Бушмакова</a:t>
            </a:r>
            <a:r>
              <a:rPr lang="ru-RU" dirty="0" smtClean="0"/>
              <a:t> Светлана Юрьевна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643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</a:rPr>
              <a:t>Вопросы рассмотренные на заседании Президиума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715040"/>
          </a:xfrm>
        </p:spPr>
        <p:txBody>
          <a:bodyPr>
            <a:normAutofit/>
          </a:bodyPr>
          <a:lstStyle/>
          <a:p>
            <a:pPr lvl="0"/>
            <a:r>
              <a:rPr lang="ru-RU" sz="1800" dirty="0" smtClean="0"/>
              <a:t>Об участии в конкурсе «Учитель года» и финансировании мероприятия.</a:t>
            </a:r>
          </a:p>
          <a:p>
            <a:r>
              <a:rPr lang="ru-RU" sz="1800" dirty="0" smtClean="0"/>
              <a:t>Об утверждении Положений соревнований в рамках «Фестиваля спорта»</a:t>
            </a:r>
          </a:p>
          <a:p>
            <a:pPr lvl="0"/>
            <a:r>
              <a:rPr lang="ru-RU" sz="1800" dirty="0" smtClean="0"/>
              <a:t>О премировании  членов профсоюза в связи со значимыми событиями года: Днем профсоюзного активиста, Днем учителя и др.</a:t>
            </a:r>
          </a:p>
          <a:p>
            <a:r>
              <a:rPr lang="ru-RU" sz="1800" dirty="0" smtClean="0"/>
              <a:t>Об участии в семинарах-совещаниях ассоциации «Согласие» в режиме </a:t>
            </a:r>
            <a:r>
              <a:rPr lang="ru-RU" sz="1800" dirty="0" err="1" smtClean="0"/>
              <a:t>он-лайн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Оформление подписки на газету «Профсоюзный курьер» .</a:t>
            </a:r>
          </a:p>
          <a:p>
            <a:r>
              <a:rPr lang="ru-RU" sz="1800" dirty="0" smtClean="0"/>
              <a:t>О проведении новогодней елки для детей и внуков членов профсоюза, ветеранов педагогического труда.</a:t>
            </a:r>
          </a:p>
          <a:p>
            <a:pPr lvl="0"/>
            <a:r>
              <a:rPr lang="ru-RU" sz="1800" dirty="0" smtClean="0"/>
              <a:t>Итоги статистического отчета Комитета профсоюза на 01.01.2022г.</a:t>
            </a:r>
          </a:p>
          <a:p>
            <a:r>
              <a:rPr lang="ru-RU" sz="1800" dirty="0" smtClean="0"/>
              <a:t>О подготовке и проведении Всероссийской акции профсоюзов в рамках Всемирного дня действий «За достойный труд» в 2022 году. </a:t>
            </a:r>
          </a:p>
          <a:p>
            <a:r>
              <a:rPr lang="ru-RU" sz="1800" dirty="0" smtClean="0"/>
              <a:t>Об утверждении Ходатайств  о награждении  членов профсоюза Почетной грамотой Пермской краевой организации Общероссийского Профсоюза  образования , благодарственными письмами Главы </a:t>
            </a:r>
            <a:r>
              <a:rPr lang="ru-RU" sz="1800" dirty="0" err="1" smtClean="0"/>
              <a:t>Кишертского</a:t>
            </a:r>
            <a:r>
              <a:rPr lang="ru-RU" sz="1800" dirty="0" smtClean="0"/>
              <a:t> муниципального округа  и др.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07950" y="0"/>
            <a:ext cx="9036051" cy="3327400"/>
            <a:chOff x="182" y="-76"/>
            <a:chExt cx="5692" cy="2096"/>
          </a:xfrm>
        </p:grpSpPr>
        <p:sp>
          <p:nvSpPr>
            <p:cNvPr id="2051" name="Text Box 2"/>
            <p:cNvSpPr txBox="1">
              <a:spLocks noChangeArrowheads="1"/>
            </p:cNvSpPr>
            <p:nvPr/>
          </p:nvSpPr>
          <p:spPr bwMode="auto">
            <a:xfrm>
              <a:off x="182" y="914"/>
              <a:ext cx="5602" cy="110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0000" tIns="46800" rIns="90000" bIns="4680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ts val="5000"/>
                </a:spcBef>
                <a:buClrTx/>
                <a:buFontTx/>
                <a:buNone/>
                <a:defRPr/>
              </a:pPr>
              <a:r>
                <a:rPr lang="ru-RU" b="1" dirty="0" smtClean="0">
                  <a:ln w="11430">
                    <a:solidFill>
                      <a:srgbClr val="00B0F0"/>
                    </a:solidFill>
                  </a:ln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КОЛЛЕКТИВНЫЙ ДОГОВОР</a:t>
              </a:r>
              <a:endParaRPr lang="ru-RU" b="1" i="1" dirty="0" smtClean="0">
                <a:ln w="11430">
                  <a:solidFill>
                    <a:srgbClr val="00B0F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endParaRPr>
            </a:p>
            <a:p>
              <a:pPr marL="571500" indent="-571500" algn="ctr" eaLnBrk="1" hangingPunct="1">
                <a:buClrTx/>
                <a:buFont typeface="Calibri" pitchFamily="34" charset="0"/>
                <a:buChar char="–"/>
                <a:defRPr/>
              </a:pPr>
              <a:r>
                <a:rPr lang="ru-RU" b="1" dirty="0" smtClean="0">
                  <a:ln w="11430">
                    <a:solidFill>
                      <a:srgbClr val="00B0F0"/>
                    </a:solidFill>
                  </a:ln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основной </a:t>
              </a:r>
            </a:p>
            <a:p>
              <a:pPr algn="ctr" eaLnBrk="1" hangingPunct="1">
                <a:buClrTx/>
                <a:defRPr/>
              </a:pPr>
              <a:r>
                <a:rPr lang="ru-RU" b="1" dirty="0" smtClean="0">
                  <a:ln w="11430">
                    <a:solidFill>
                      <a:srgbClr val="00B0F0"/>
                    </a:solidFill>
                  </a:ln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нормативный правовой акт, </a:t>
              </a:r>
              <a:r>
                <a:rPr lang="ru-RU" b="1" dirty="0">
                  <a:ln w="11430">
                    <a:solidFill>
                      <a:srgbClr val="00B0F0"/>
                    </a:solidFill>
                  </a:ln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регулирующий </a:t>
              </a:r>
              <a:endParaRPr lang="ru-RU" b="1" dirty="0" smtClean="0">
                <a:ln w="11430">
                  <a:solidFill>
                    <a:srgbClr val="00B0F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endParaRPr>
            </a:p>
            <a:p>
              <a:pPr algn="ctr" eaLnBrk="1" hangingPunct="1">
                <a:buClrTx/>
                <a:defRPr/>
              </a:pPr>
              <a:r>
                <a:rPr lang="ru-RU" b="1" dirty="0" smtClean="0">
                  <a:ln w="11430">
                    <a:solidFill>
                      <a:srgbClr val="00B0F0"/>
                    </a:solidFill>
                  </a:ln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социально-трудовые отношения </a:t>
              </a:r>
            </a:p>
            <a:p>
              <a:pPr algn="ctr" eaLnBrk="1" hangingPunct="1">
                <a:buClrTx/>
                <a:defRPr/>
              </a:pPr>
              <a:endParaRPr lang="ru-RU" b="1" i="1" dirty="0" smtClean="0">
                <a:ln w="11430">
                  <a:solidFill>
                    <a:srgbClr val="00B0F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endParaRPr>
            </a:p>
            <a:p>
              <a:pPr algn="ctr" eaLnBrk="1" hangingPunct="1">
                <a:buClrTx/>
                <a:buFontTx/>
                <a:buNone/>
                <a:defRPr/>
              </a:pPr>
              <a:endParaRPr lang="ru-RU" b="1" i="1" dirty="0" smtClean="0">
                <a:ln w="11430">
                  <a:solidFill>
                    <a:srgbClr val="00B0F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93" y="-76"/>
              <a:ext cx="5681" cy="1375"/>
              <a:chOff x="193" y="-76"/>
              <a:chExt cx="5681" cy="1375"/>
            </a:xfrm>
          </p:grpSpPr>
          <p:pic>
            <p:nvPicPr>
              <p:cNvPr id="3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" y="134"/>
                <a:ext cx="1213" cy="11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 prst="artDeco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pic>
          <p:sp>
            <p:nvSpPr>
              <p:cNvPr id="3077" name="Text Box 5"/>
              <p:cNvSpPr txBox="1">
                <a:spLocks noChangeArrowheads="1"/>
              </p:cNvSpPr>
              <p:nvPr/>
            </p:nvSpPr>
            <p:spPr bwMode="auto">
              <a:xfrm>
                <a:off x="1496" y="-76"/>
                <a:ext cx="4378" cy="99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 prst="artDeco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90000" tIns="46800" rIns="90000" bIns="46800">
                <a:spAutoFit/>
              </a:bodyPr>
              <a:lstStyle/>
              <a:p>
                <a:pPr algn="ctr"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ru-RU" b="1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ru-RU" b="1" dirty="0" err="1" smtClean="0">
                    <a:ln w="1905"/>
                    <a:solidFill>
                      <a:schemeClr val="bg1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cs typeface="Times New Roman" pitchFamily="18" charset="0"/>
                  </a:rPr>
                  <a:t>Кишертская</a:t>
                </a:r>
                <a:r>
                  <a:rPr lang="ru-RU" b="1" dirty="0" smtClean="0">
                    <a:ln w="1905"/>
                    <a:solidFill>
                      <a:schemeClr val="bg1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cs typeface="Times New Roman" pitchFamily="18" charset="0"/>
                  </a:rPr>
                  <a:t>  территориальная   организация </a:t>
                </a:r>
                <a:endParaRPr lang="ru-RU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Times New Roman" pitchFamily="18" charset="0"/>
                </a:endParaRPr>
              </a:p>
              <a:p>
                <a:pPr algn="ctr"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ru-RU" b="1" dirty="0">
                    <a:ln w="1905"/>
                    <a:solidFill>
                      <a:schemeClr val="bg1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cs typeface="Times New Roman" pitchFamily="18" charset="0"/>
                  </a:rPr>
                  <a:t>Профсоюза работников народного образования </a:t>
                </a:r>
              </a:p>
              <a:p>
                <a:pPr algn="ctr"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ru-RU" b="1" dirty="0">
                    <a:ln w="1905"/>
                    <a:solidFill>
                      <a:schemeClr val="bg1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cs typeface="Times New Roman" pitchFamily="18" charset="0"/>
                  </a:rPr>
                  <a:t>и науки Российской Федерации</a:t>
                </a:r>
              </a:p>
              <a:p>
                <a:pPr algn="ctr"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ru-RU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endParaRPr>
              </a:p>
            </p:txBody>
          </p:sp>
          <p:sp>
            <p:nvSpPr>
              <p:cNvPr id="2055" name="Line 6"/>
              <p:cNvSpPr>
                <a:spLocks noChangeShapeType="1"/>
              </p:cNvSpPr>
              <p:nvPr/>
            </p:nvSpPr>
            <p:spPr bwMode="auto">
              <a:xfrm>
                <a:off x="271" y="785"/>
                <a:ext cx="5332" cy="0"/>
              </a:xfrm>
              <a:prstGeom prst="line">
                <a:avLst/>
              </a:prstGeom>
              <a:ln>
                <a:noFill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 prst="artDeco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865744" y="6093295"/>
            <a:ext cx="1377584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2021 г.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42910" y="3000372"/>
          <a:ext cx="8001054" cy="3554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27"/>
                <a:gridCol w="1785951"/>
                <a:gridCol w="214314"/>
                <a:gridCol w="2000262"/>
              </a:tblGrid>
              <a:tr h="625083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 профсоюзной</a:t>
                      </a:r>
                    </a:p>
                    <a:p>
                      <a:r>
                        <a:rPr lang="ru-RU" dirty="0" smtClean="0"/>
                        <a:t>организации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Наличие  КД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 окончания</a:t>
                      </a:r>
                    </a:p>
                    <a:p>
                      <a:r>
                        <a:rPr lang="ru-RU" dirty="0" smtClean="0"/>
                        <a:t>действия КД</a:t>
                      </a:r>
                      <a:endParaRPr lang="ru-RU" dirty="0"/>
                    </a:p>
                  </a:txBody>
                  <a:tcPr/>
                </a:tc>
              </a:tr>
              <a:tr h="625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МКОУ «Посадская ОШИ для обучающихся с ОВЗ»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Истек срок действия КД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2020  год</a:t>
                      </a:r>
                      <a:endParaRPr lang="ru-RU" sz="1600" dirty="0"/>
                    </a:p>
                  </a:txBody>
                  <a:tcPr/>
                </a:tc>
              </a:tr>
              <a:tr h="625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МБОУ «</a:t>
                      </a:r>
                      <a:r>
                        <a:rPr lang="ru-RU" sz="1600" dirty="0" err="1" smtClean="0"/>
                        <a:t>Кишертская</a:t>
                      </a:r>
                      <a:r>
                        <a:rPr lang="ru-RU" sz="1600" dirty="0" smtClean="0"/>
                        <a:t> СОШ имени </a:t>
                      </a:r>
                      <a:r>
                        <a:rPr lang="ru-RU" sz="1600" dirty="0" err="1" smtClean="0"/>
                        <a:t>Л.П.Дробышевского</a:t>
                      </a:r>
                      <a:r>
                        <a:rPr lang="ru-RU" sz="1600" dirty="0" smtClean="0"/>
                        <a:t>»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КД</a:t>
                      </a:r>
                      <a:r>
                        <a:rPr lang="en-US" sz="1600" dirty="0" smtClean="0"/>
                        <a:t> </a:t>
                      </a:r>
                      <a:r>
                        <a:rPr lang="ru-RU" sz="1600" dirty="0" err="1" smtClean="0"/>
                        <a:t>проланнгирован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2019 – 2022 -2025 год</a:t>
                      </a:r>
                      <a:endParaRPr lang="ru-RU" sz="1600" dirty="0"/>
                    </a:p>
                  </a:txBody>
                  <a:tcPr/>
                </a:tc>
              </a:tr>
              <a:tr h="1268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 Объединенная профсоюзная организация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КД требует заключения нового договора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2023г.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1688</TotalTime>
  <Words>1755</Words>
  <Application>Microsoft Office PowerPoint</Application>
  <PresentationFormat>Экран (4:3)</PresentationFormat>
  <Paragraphs>373</Paragraphs>
  <Slides>41</Slides>
  <Notes>5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ПУБЛИЧНЫЙ  ОТЧЕТ Об итогах работы  профсоюзного сообщества работников образования Кишертского муниципального округа за 2022 год.   Год   Корпоративной  культуры</vt:lpstr>
      <vt:lpstr>       В год корпоративной культуры</vt:lpstr>
      <vt:lpstr>Корпоративная культура – объединение людей-единомышленников с одинаковыми ценностями и идеалами, общечеловеческой культурой. Внешние атрибуты: миссия, ценности, логотип, сайт, стиль, дизайн и др.</vt:lpstr>
      <vt:lpstr>Общая  характеристика организации на 01.01.2023 года </vt:lpstr>
      <vt:lpstr>Некоторые  показатели  доходов и расходов профсоюзной организации</vt:lpstr>
      <vt:lpstr>Вопросы оплаты труда и финансирования образовательных организаций – 2022год</vt:lpstr>
      <vt:lpstr>Состав Президиума</vt:lpstr>
      <vt:lpstr>      Вопросы рассмотренные на заседании Президиума   </vt:lpstr>
      <vt:lpstr>Слайд 9</vt:lpstr>
      <vt:lpstr>Награждение по итогам фестиваля Спорта 2021 года ( март,2022г.)</vt:lpstr>
      <vt:lpstr>  Фестиваль спорта как одно из направлений здоровьесбережения работников</vt:lpstr>
      <vt:lpstr>Награждение по итогам фестиваля спорта 2022 года</vt:lpstr>
      <vt:lpstr>Фестиваль спорта </vt:lpstr>
      <vt:lpstr>      Лыжная      эстафета</vt:lpstr>
      <vt:lpstr>Интеллектуальный конкурс</vt:lpstr>
      <vt:lpstr>Интеллектуальная игра- Осинцевская СОШ</vt:lpstr>
      <vt:lpstr>Слайд 17</vt:lpstr>
      <vt:lpstr>Волейбол  -  Кишертская СОШ</vt:lpstr>
      <vt:lpstr>Теннис</vt:lpstr>
      <vt:lpstr>Наши активные участники                     мероприятий</vt:lpstr>
      <vt:lpstr>Наши активные   участники   мероприятий</vt:lpstr>
      <vt:lpstr>Слайд 22</vt:lpstr>
      <vt:lpstr>праздник Весны, Труда и  Великой Победы!</vt:lpstr>
      <vt:lpstr>Слайд 24</vt:lpstr>
      <vt:lpstr>Участницы и победительницы, члены профсоюза  «Учитель года – 2022» </vt:lpstr>
      <vt:lpstr>Слайд 26</vt:lpstr>
      <vt:lpstr>Номинация  «Учитель общего образования»</vt:lpstr>
      <vt:lpstr>Слайд 28</vt:lpstr>
      <vt:lpstr>Слайд 29</vt:lpstr>
      <vt:lpstr>Слайд 30</vt:lpstr>
      <vt:lpstr>Грамотой Краевого Комитета профсоюза награждены:</vt:lpstr>
      <vt:lpstr>Благодарственными письмами Администрации Кишертского муниципального округа награждены члены профсоюза:</vt:lpstr>
      <vt:lpstr>Почетной грамотой Федерации независимых профсоюзов России награждена</vt:lpstr>
      <vt:lpstr>Предновогодний вечер-встреча ветеранов педагогического труда  - декабрь 2022год</vt:lpstr>
      <vt:lpstr>Слайд 35</vt:lpstr>
      <vt:lpstr>       Виды отдыха и оздоровления работников образования в 2022 году</vt:lpstr>
      <vt:lpstr>Основные направления деятельности в 2023 году по решению задач совершенствования профсоюзной деятельности на уровне ППО, профгрупп и ТО профсоюза:</vt:lpstr>
      <vt:lpstr> ФНПР объявил 2023 год – годом социального партнерства в профсоюзах.  Краевая организация Профсоюза  вместе с территориальными организациями продолжит работать над укреплением корпоративной культуры через развитие современных востребованных направлений, повышающих авторитет организации, обеспечивающих увеличение численности членов профсоюза, в том числе выстраивая работу с молодыми, сохраняя и преумножая дополнительные гарантии членам Профсоюза, используя инструменты социального партнерства и мероприятия Года Учителя и наставника.</vt:lpstr>
      <vt:lpstr>Наше профсоюзное сообщество всегда открыто для вас! Администратор сообщества в Контакте – Шистерова Светлана Николаевна.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 ОТЧЕТ Об итогах работы  профсоюзного сообщества работников образования Кишертского муниципального района за 2020 год.</dc:title>
  <dc:creator>Ермаковы</dc:creator>
  <cp:lastModifiedBy>Ермаковы</cp:lastModifiedBy>
  <cp:revision>47</cp:revision>
  <dcterms:created xsi:type="dcterms:W3CDTF">2021-03-28T09:32:03Z</dcterms:created>
  <dcterms:modified xsi:type="dcterms:W3CDTF">2023-03-28T03:45:50Z</dcterms:modified>
</cp:coreProperties>
</file>